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709" r:id="rId4"/>
    <p:sldMasterId id="2147483721" r:id="rId5"/>
  </p:sldMasterIdLst>
  <p:notesMasterIdLst>
    <p:notesMasterId r:id="rId22"/>
  </p:notesMasterIdLst>
  <p:handoutMasterIdLst>
    <p:handoutMasterId r:id="rId23"/>
  </p:handoutMasterIdLst>
  <p:sldIdLst>
    <p:sldId id="256" r:id="rId6"/>
    <p:sldId id="259" r:id="rId7"/>
    <p:sldId id="263" r:id="rId8"/>
    <p:sldId id="264" r:id="rId9"/>
    <p:sldId id="265" r:id="rId10"/>
    <p:sldId id="301" r:id="rId11"/>
    <p:sldId id="268" r:id="rId12"/>
    <p:sldId id="269" r:id="rId13"/>
    <p:sldId id="266" r:id="rId14"/>
    <p:sldId id="270" r:id="rId15"/>
    <p:sldId id="271" r:id="rId16"/>
    <p:sldId id="300" r:id="rId17"/>
    <p:sldId id="272" r:id="rId18"/>
    <p:sldId id="302" r:id="rId19"/>
    <p:sldId id="304" r:id="rId20"/>
    <p:sldId id="262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CEB6"/>
    <a:srgbClr val="EFDD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6766" autoAdjust="0"/>
  </p:normalViewPr>
  <p:slideViewPr>
    <p:cSldViewPr snapToGrid="0">
      <p:cViewPr varScale="1">
        <p:scale>
          <a:sx n="61" d="100"/>
          <a:sy n="61" d="100"/>
        </p:scale>
        <p:origin x="682" y="48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AA2729-E0DA-49E8-B2B6-1D40895F1104}" type="datetimeFigureOut">
              <a:rPr lang="ru-RU" smtClean="0"/>
              <a:t>09.02.2025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2AA9D9-2946-43D6-AE3C-CDCB4398F3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79362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529B1F-26D5-4BAE-98AD-607AA56D7992}" type="datetimeFigureOut">
              <a:rPr lang="ru-RU" smtClean="0"/>
              <a:t>09.02.2025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C9C452-5B1A-445B-80F6-5ACA0DD146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79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9C452-5B1A-445B-80F6-5ACA0DD1465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879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 зря в книге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Траута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Райса присутствует посвящение Карлу фон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Клаузевицу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прусскому генералу и автору знаменитой книги «О войне». Его называют величайшим маркетинговым стратегом. Хотя трактат вовсе не об этом. Но те принципы ведения боя, которые описывает фон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Клаузевиц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идеально подходят к современным рекламным противостояниям.</a:t>
            </a:r>
          </a:p>
          <a:p>
            <a:pPr fontAlgn="base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Отсюда и взяло свое начало высказывание «маркетинг – это война». Но не с потребителем, конечно. С конкурентами. Об этом мы и будем говорить дальше.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D372AC-E236-4CD1-BED0-0525FFF46F8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2540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Типы ведения «боевых действий»</a:t>
            </a:r>
          </a:p>
          <a:p>
            <a:endParaRPr lang="ru-RU" dirty="0"/>
          </a:p>
          <a:p>
            <a:r>
              <a:rPr lang="ru-RU" dirty="0"/>
              <a:t>В основе хорошей маркетинговой стратегии должны быть заложены различия вашего продукта от «соперников». Если он не отличается от того, что предлагают конкуренты – его попросту не будут покупать.</a:t>
            </a:r>
          </a:p>
          <a:p>
            <a:endParaRPr lang="ru-RU" dirty="0"/>
          </a:p>
          <a:p>
            <a:r>
              <a:rPr lang="ru-RU" dirty="0"/>
              <a:t>Вы наверняка обращали внимание на то, что сейчас очень много похожих друг на друга товаров. Возьмем, например, пакет молока. Брендов – полно. И все их покупают. А все потому, что маркетологи этих производителей, словно военачальники, отвоевывают позицию своей компании в умах потребителя. Они придумывают свои уникальные ценности и выгоды, которые находят отклик у покупателей.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D372AC-E236-4CD1-BED0-0525FFF46F8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986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9C452-5B1A-445B-80F6-5ACA0DD1465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3731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9C452-5B1A-445B-80F6-5ACA0DD1465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446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09.02.2025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3980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09.02.2025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9177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09.02.2025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0465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09.02.2025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6385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09.02.2025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8819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09.02.2025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3703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09.02.2025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8731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09.02.2025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4795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09.02.2025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0733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09.02.2025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300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09.02.2025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801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86D34-BC8C-4983-A720-546887683DB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809A0-C23B-43EC-A764-6D0ACCDFD77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81991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86D34-BC8C-4983-A720-546887683DB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809A0-C23B-43EC-A764-6D0ACCDFD77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48791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86D34-BC8C-4983-A720-546887683DB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809A0-C23B-43EC-A764-6D0ACCDFD77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58447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86D34-BC8C-4983-A720-546887683DB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809A0-C23B-43EC-A764-6D0ACCDFD77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45160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86D34-BC8C-4983-A720-546887683DB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809A0-C23B-43EC-A764-6D0ACCDFD77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20676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86D34-BC8C-4983-A720-546887683DB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809A0-C23B-43EC-A764-6D0ACCDFD77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0009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86D34-BC8C-4983-A720-546887683DB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809A0-C23B-43EC-A764-6D0ACCDFD77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63700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86D34-BC8C-4983-A720-546887683DB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809A0-C23B-43EC-A764-6D0ACCDFD77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53084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86D34-BC8C-4983-A720-546887683DB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809A0-C23B-43EC-A764-6D0ACCDFD77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81695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86D34-BC8C-4983-A720-546887683DB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809A0-C23B-43EC-A764-6D0ACCDFD77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06195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86D34-BC8C-4983-A720-546887683DB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809A0-C23B-43EC-A764-6D0ACCDFD77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64273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12458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28892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36792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703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18226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56430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7066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93782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00870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045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96675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E16D9A-7EF8-4947-98F3-38FCC78CFCF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43AAF2-F8AF-4FB0-9795-A62DF7BF4A1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17343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E16D9A-7EF8-4947-98F3-38FCC78CFCF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43AAF2-F8AF-4FB0-9795-A62DF7BF4A1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63475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E16D9A-7EF8-4947-98F3-38FCC78CFCF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43AAF2-F8AF-4FB0-9795-A62DF7BF4A1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76908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E16D9A-7EF8-4947-98F3-38FCC78CFCF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43AAF2-F8AF-4FB0-9795-A62DF7BF4A1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57409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E16D9A-7EF8-4947-98F3-38FCC78CFCF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43AAF2-F8AF-4FB0-9795-A62DF7BF4A1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40463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E16D9A-7EF8-4947-98F3-38FCC78CFCF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43AAF2-F8AF-4FB0-9795-A62DF7BF4A1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99139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E16D9A-7EF8-4947-98F3-38FCC78CFCF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43AAF2-F8AF-4FB0-9795-A62DF7BF4A1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8970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E16D9A-7EF8-4947-98F3-38FCC78CFCF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43AAF2-F8AF-4FB0-9795-A62DF7BF4A1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31531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E16D9A-7EF8-4947-98F3-38FCC78CFCF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43AAF2-F8AF-4FB0-9795-A62DF7BF4A1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96544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E16D9A-7EF8-4947-98F3-38FCC78CFCF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43AAF2-F8AF-4FB0-9795-A62DF7BF4A1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15009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E16D9A-7EF8-4947-98F3-38FCC78CFCF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43AAF2-F8AF-4FB0-9795-A62DF7BF4A1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37471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1" y="1524000"/>
            <a:ext cx="10164233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ru-RU" altLang="en-US" noProof="0"/>
              <a:t>Образец заголовка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41600" y="3962400"/>
            <a:ext cx="87376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pPr lvl="0"/>
            <a:r>
              <a:rPr lang="ru-RU" altLang="en-US" noProof="0"/>
              <a:t>Образец подзаголовка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243638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E4CE7E2-5EF1-4316-AE78-FFFFC0B75E75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9943" name="Freeform 7"/>
          <p:cNvSpPr>
            <a:spLocks noChangeArrowheads="1"/>
          </p:cNvSpPr>
          <p:nvPr/>
        </p:nvSpPr>
        <p:spPr bwMode="auto">
          <a:xfrm>
            <a:off x="812800" y="1219200"/>
            <a:ext cx="105664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9944" name="Line 8"/>
          <p:cNvSpPr>
            <a:spLocks noChangeShapeType="1"/>
          </p:cNvSpPr>
          <p:nvPr/>
        </p:nvSpPr>
        <p:spPr bwMode="auto">
          <a:xfrm>
            <a:off x="2641601" y="3962400"/>
            <a:ext cx="8682567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437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B731B5-F35D-49F2-AC6E-CED91390F91E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0785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5D2E75-905D-4DC8-839E-6C3B22FFDAB9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30842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2D7D0F-1047-4BDE-9B4D-A7EA57E0A577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4039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3C6CE7-AAD4-4B9B-8963-1EB3F910B03A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32926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E600E5-86CD-43A0-BF53-99AD956064DD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67442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C16F69-A775-4BBD-B583-05E6255B1F63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3809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7A2F9B-5EFE-42AF-BE83-F31D29ED067E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61793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908489-DEF8-47B0-B64A-9A4ACDC758D1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2175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ACF875-40DA-4636-B4C8-C45AE4C9FBAB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16210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29572F-84CA-40EF-8728-6ECA49BB5A69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313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7D179-70EC-4701-AEC9-73AC22A6A156}" type="datetimeFigureOut">
              <a:rPr lang="ru-RU" smtClean="0"/>
              <a:t>09.02.2025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0646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86D34-BC8C-4983-A720-546887683DB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809A0-C23B-43EC-A764-6D0ACCDFD77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414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3865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E16D9A-7EF8-4947-98F3-38FCC78CFCF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43AAF2-F8AF-4FB0-9795-A62DF7BF4A1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1556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заголовка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2B1D40-B2A2-41F1-BDAC-E59BEE702B5B}" type="slidenum">
              <a:rPr lang="ru-RU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8919" name="Freeform 7"/>
          <p:cNvSpPr>
            <a:spLocks noChangeArrowheads="1"/>
          </p:cNvSpPr>
          <p:nvPr/>
        </p:nvSpPr>
        <p:spPr bwMode="auto">
          <a:xfrm>
            <a:off x="508000" y="228600"/>
            <a:ext cx="109728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8920" name="Line 8"/>
          <p:cNvSpPr>
            <a:spLocks noChangeShapeType="1"/>
          </p:cNvSpPr>
          <p:nvPr/>
        </p:nvSpPr>
        <p:spPr bwMode="auto">
          <a:xfrm>
            <a:off x="609600" y="6172200"/>
            <a:ext cx="109728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52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youtu.be/zphlAceAnJM?feature=shared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.png"/><Relationship Id="rId5" Type="http://schemas.openxmlformats.org/officeDocument/2006/relationships/hyperlink" Target="https://youtu.be/l9dGG5ih9YY?feature=shared" TargetMode="Externa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_-SQM9EwHLM?feature=shared" TargetMode="External"/><Relationship Id="rId2" Type="http://schemas.openxmlformats.org/officeDocument/2006/relationships/hyperlink" Target="https://youtu.be/l9dGG5ih9YY?feature=shared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s://youtu.be/-96PM0KbzJ8?feature=shared" TargetMode="External"/><Relationship Id="rId4" Type="http://schemas.openxmlformats.org/officeDocument/2006/relationships/hyperlink" Target="https://youtu.be/zphlAceAnJM?feature=shar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9339" y="327820"/>
            <a:ext cx="8548247" cy="1901296"/>
          </a:xfrm>
        </p:spPr>
        <p:txBody>
          <a:bodyPr/>
          <a:lstStyle/>
          <a:p>
            <a:pPr algn="l"/>
            <a:r>
              <a:rPr lang="ru-RU" dirty="0"/>
              <a:t>Обзорная лекция по бизнесу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1600" y="3074441"/>
            <a:ext cx="7960660" cy="1548699"/>
          </a:xfrm>
        </p:spPr>
        <p:txBody>
          <a:bodyPr>
            <a:normAutofit/>
          </a:bodyPr>
          <a:lstStyle/>
          <a:p>
            <a:pPr algn="l"/>
            <a:r>
              <a:rPr lang="ru-RU" dirty="0" err="1"/>
              <a:t>Закимова</a:t>
            </a:r>
            <a:r>
              <a:rPr lang="ru-RU" dirty="0"/>
              <a:t> Альфия </a:t>
            </a:r>
            <a:r>
              <a:rPr lang="ru-RU" dirty="0" err="1"/>
              <a:t>Манарбековна</a:t>
            </a:r>
            <a:r>
              <a:rPr lang="ru-RU" dirty="0"/>
              <a:t>  – декан бизнес школы ВКТУ им. Д. </a:t>
            </a:r>
            <a:r>
              <a:rPr lang="ru-RU" dirty="0" err="1"/>
              <a:t>Серикбаева</a:t>
            </a:r>
            <a:r>
              <a:rPr lang="ru-RU" dirty="0"/>
              <a:t>, к.э.н., МВА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D4F8F99-E71F-12A7-EC14-EAB9C5E03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208483" y="1853801"/>
            <a:ext cx="6858001" cy="315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704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9355"/>
            <a:ext cx="10515600" cy="1166840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>
                <a:solidFill>
                  <a:srgbClr val="0070C0"/>
                </a:solidFill>
              </a:rPr>
              <a:t>Политика курса 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171302" y="1346504"/>
            <a:ext cx="8294572" cy="380816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ru-RU" dirty="0"/>
              <a:t>Быть активными 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ru-RU" dirty="0"/>
              <a:t>Отвергаешь предлагай 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ru-RU" dirty="0"/>
              <a:t>Каждый тренинг быть вовлеченным: делать практические задания и домашние задания 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ru-RU" dirty="0"/>
              <a:t>Обсуждаем любой вопрос, нет не важных или глупых вопросов  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ru-RU" dirty="0"/>
              <a:t>Быть нацелены на результат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ru-RU" dirty="0"/>
              <a:t>Давать обратную связь 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782991" y="5881534"/>
            <a:ext cx="5287089" cy="719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b="1" dirty="0">
                <a:solidFill>
                  <a:srgbClr val="0F0F0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Бизнес-план простым языком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b="1" u="sng" dirty="0">
                <a:solidFill>
                  <a:srgbClr val="0563C1"/>
                </a:solidFill>
                <a:latin typeface="Arial" panose="020B0604020202020204" pitchFamily="34" charset="0"/>
                <a:ea typeface="Times New Roman" panose="02020603050405020304" pitchFamily="18" charset="0"/>
                <a:hlinkClick r:id="rId2"/>
              </a:rPr>
              <a:t>https://youtu.be/zphlAceAnJM?feature=shared</a:t>
            </a:r>
            <a:r>
              <a:rPr lang="ru-RU" b="1" dirty="0">
                <a:solidFill>
                  <a:srgbClr val="0F0F0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7096" y="5881534"/>
            <a:ext cx="1713591" cy="757641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D8642658-8A1D-1AB9-BC34-B61FD318DE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9511" y="889111"/>
            <a:ext cx="3066324" cy="479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227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cdn.coil.com/images/S6Xk_vSeSM2YYBO3jK_jrQ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-1"/>
            <a:ext cx="12192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27201" y="1857829"/>
            <a:ext cx="2467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Предложение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71544" y="1814286"/>
            <a:ext cx="2467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Предложение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10405" y="4442207"/>
            <a:ext cx="24674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СПРОС = покупатели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44117" y="4442206"/>
            <a:ext cx="24674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СПРОС = покупатели </a:t>
            </a:r>
          </a:p>
        </p:txBody>
      </p:sp>
    </p:spTree>
    <p:extLst>
      <p:ext uri="{BB962C8B-B14F-4D97-AF65-F5344CB8AC3E}">
        <p14:creationId xmlns:p14="http://schemas.microsoft.com/office/powerpoint/2010/main" val="4163213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t="5873" b="4814"/>
          <a:stretch/>
        </p:blipFill>
        <p:spPr>
          <a:xfrm>
            <a:off x="159658" y="1447558"/>
            <a:ext cx="5791200" cy="3879186"/>
          </a:xfrm>
          <a:prstGeom prst="rect">
            <a:avLst/>
          </a:prstGeom>
        </p:spPr>
      </p:pic>
      <p:pic>
        <p:nvPicPr>
          <p:cNvPr id="6148" name="Picture 4" descr="Мерчандайзинг молочной продукции, правила и принципы, зонирование,  визуальный мерчендайзинг молочных продуктов | Leader Tea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819" y="1447558"/>
            <a:ext cx="5936181" cy="3879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107" y="0"/>
            <a:ext cx="3610175" cy="25812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243" y="-42864"/>
            <a:ext cx="3610175" cy="25812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5851" y="-42863"/>
            <a:ext cx="3610175" cy="2581275"/>
          </a:xfrm>
          <a:prstGeom prst="rect">
            <a:avLst/>
          </a:prstGeom>
        </p:spPr>
      </p:pic>
      <p:pic>
        <p:nvPicPr>
          <p:cNvPr id="6154" name="Picture 10" descr="Наклейка рыбка PNG - AVATAN PLU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8264">
            <a:off x="3861085" y="4678826"/>
            <a:ext cx="3312279" cy="269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705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71" y="780351"/>
            <a:ext cx="2828274" cy="40841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7797" y="5019594"/>
            <a:ext cx="2598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Есть талант \ хобби </a:t>
            </a:r>
          </a:p>
        </p:txBody>
      </p:sp>
      <p:pic>
        <p:nvPicPr>
          <p:cNvPr id="2050" name="Picture 2" descr="Опыт в словах твоих Чую я, Мем Мастер Йод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517" y="780351"/>
            <a:ext cx="4084150" cy="40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83140" y="5010543"/>
            <a:ext cx="2598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«Где то что-то видел»</a:t>
            </a:r>
          </a:p>
        </p:txBody>
      </p:sp>
      <p:pic>
        <p:nvPicPr>
          <p:cNvPr id="2052" name="Picture 4" descr="Какую статью на Hi-News.ru написала нейросеть ChatGPT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8"/>
          <a:stretch/>
        </p:blipFill>
        <p:spPr bwMode="auto">
          <a:xfrm>
            <a:off x="7609840" y="780351"/>
            <a:ext cx="4346171" cy="40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483514" y="5013560"/>
            <a:ext cx="2598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Опережать рынок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83140" y="6115846"/>
            <a:ext cx="62467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какой категории относиться ваша бизнес идея ?</a:t>
            </a:r>
          </a:p>
        </p:txBody>
      </p:sp>
      <p:pic>
        <p:nvPicPr>
          <p:cNvPr id="1028" name="Picture 4" descr="Нло космическая летающая тарелка инопланетный корабль светящаяся векторная  иллюстрация | Премиум векторы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543" y="5766276"/>
            <a:ext cx="1817604" cy="1091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0351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829" y="1473543"/>
            <a:ext cx="6167337" cy="3950045"/>
          </a:xfrm>
          <a:prstGeom prst="rect">
            <a:avLst/>
          </a:prstGeom>
        </p:spPr>
      </p:pic>
      <p:pic>
        <p:nvPicPr>
          <p:cNvPr id="2060" name="Picture 12" descr="Умные гаджеты для кухни 2023: какие полезные вещи популярн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204" y="656419"/>
            <a:ext cx="4778123" cy="265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8204" y="3780817"/>
            <a:ext cx="4778123" cy="2467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205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761279" y="6042560"/>
            <a:ext cx="10427123" cy="14817"/>
          </a:xfrm>
          <a:custGeom>
            <a:avLst/>
            <a:gdLst/>
            <a:ahLst/>
            <a:cxnLst/>
            <a:rect l="l" t="t" r="r" b="b"/>
            <a:pathLst>
              <a:path w="15640685" h="22225">
                <a:moveTo>
                  <a:pt x="15640147" y="22119"/>
                </a:moveTo>
                <a:lnTo>
                  <a:pt x="0" y="22119"/>
                </a:lnTo>
                <a:lnTo>
                  <a:pt x="0" y="0"/>
                </a:lnTo>
                <a:lnTo>
                  <a:pt x="15640147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505785" y="812848"/>
            <a:ext cx="4233" cy="3410373"/>
          </a:xfrm>
          <a:custGeom>
            <a:avLst/>
            <a:gdLst/>
            <a:ahLst/>
            <a:cxnLst/>
            <a:rect l="l" t="t" r="r" b="b"/>
            <a:pathLst>
              <a:path w="6350" h="5115559">
                <a:moveTo>
                  <a:pt x="6314" y="5115025"/>
                </a:moveTo>
                <a:lnTo>
                  <a:pt x="0" y="5115025"/>
                </a:lnTo>
                <a:lnTo>
                  <a:pt x="0" y="0"/>
                </a:lnTo>
                <a:lnTo>
                  <a:pt x="6314" y="0"/>
                </a:lnTo>
                <a:lnTo>
                  <a:pt x="6314" y="5115025"/>
                </a:lnTo>
                <a:close/>
              </a:path>
            </a:pathLst>
          </a:custGeom>
          <a:solidFill>
            <a:srgbClr val="FFFFFF">
              <a:alpha val="2470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187789" y="812848"/>
            <a:ext cx="4233" cy="3410373"/>
          </a:xfrm>
          <a:custGeom>
            <a:avLst/>
            <a:gdLst/>
            <a:ahLst/>
            <a:cxnLst/>
            <a:rect l="l" t="t" r="r" b="b"/>
            <a:pathLst>
              <a:path w="6350" h="5115559">
                <a:moveTo>
                  <a:pt x="6314" y="5115025"/>
                </a:moveTo>
                <a:lnTo>
                  <a:pt x="0" y="5115025"/>
                </a:lnTo>
                <a:lnTo>
                  <a:pt x="0" y="0"/>
                </a:lnTo>
                <a:lnTo>
                  <a:pt x="6314" y="0"/>
                </a:lnTo>
                <a:lnTo>
                  <a:pt x="6314" y="5115025"/>
                </a:lnTo>
                <a:close/>
              </a:path>
            </a:pathLst>
          </a:custGeom>
          <a:solidFill>
            <a:srgbClr val="FFFFFF">
              <a:alpha val="2470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869792" y="812848"/>
            <a:ext cx="4233" cy="3410373"/>
          </a:xfrm>
          <a:custGeom>
            <a:avLst/>
            <a:gdLst/>
            <a:ahLst/>
            <a:cxnLst/>
            <a:rect l="l" t="t" r="r" b="b"/>
            <a:pathLst>
              <a:path w="6350" h="5115559">
                <a:moveTo>
                  <a:pt x="6314" y="5115025"/>
                </a:moveTo>
                <a:lnTo>
                  <a:pt x="0" y="5115025"/>
                </a:lnTo>
                <a:lnTo>
                  <a:pt x="0" y="0"/>
                </a:lnTo>
                <a:lnTo>
                  <a:pt x="6314" y="0"/>
                </a:lnTo>
                <a:lnTo>
                  <a:pt x="6314" y="5115025"/>
                </a:lnTo>
                <a:close/>
              </a:path>
            </a:pathLst>
          </a:custGeom>
          <a:solidFill>
            <a:srgbClr val="FFFFFF">
              <a:alpha val="2470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551795" y="812848"/>
            <a:ext cx="4233" cy="3410373"/>
          </a:xfrm>
          <a:custGeom>
            <a:avLst/>
            <a:gdLst/>
            <a:ahLst/>
            <a:cxnLst/>
            <a:rect l="l" t="t" r="r" b="b"/>
            <a:pathLst>
              <a:path w="6350" h="5115559">
                <a:moveTo>
                  <a:pt x="6314" y="5115025"/>
                </a:moveTo>
                <a:lnTo>
                  <a:pt x="0" y="5115025"/>
                </a:lnTo>
                <a:lnTo>
                  <a:pt x="0" y="0"/>
                </a:lnTo>
                <a:lnTo>
                  <a:pt x="6314" y="0"/>
                </a:lnTo>
                <a:lnTo>
                  <a:pt x="6314" y="5115025"/>
                </a:lnTo>
                <a:close/>
              </a:path>
            </a:pathLst>
          </a:custGeom>
          <a:solidFill>
            <a:srgbClr val="FFFFFF">
              <a:alpha val="2470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1233799" y="812848"/>
            <a:ext cx="4233" cy="3410373"/>
          </a:xfrm>
          <a:custGeom>
            <a:avLst/>
            <a:gdLst/>
            <a:ahLst/>
            <a:cxnLst/>
            <a:rect l="l" t="t" r="r" b="b"/>
            <a:pathLst>
              <a:path w="6350" h="5115559">
                <a:moveTo>
                  <a:pt x="6314" y="5115025"/>
                </a:moveTo>
                <a:lnTo>
                  <a:pt x="0" y="5115025"/>
                </a:lnTo>
                <a:lnTo>
                  <a:pt x="0" y="0"/>
                </a:lnTo>
                <a:lnTo>
                  <a:pt x="6314" y="0"/>
                </a:lnTo>
                <a:lnTo>
                  <a:pt x="6314" y="5115025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24708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915803" y="812848"/>
            <a:ext cx="4233" cy="3410373"/>
          </a:xfrm>
          <a:custGeom>
            <a:avLst/>
            <a:gdLst/>
            <a:ahLst/>
            <a:cxnLst/>
            <a:rect l="l" t="t" r="r" b="b"/>
            <a:pathLst>
              <a:path w="6350" h="5115559">
                <a:moveTo>
                  <a:pt x="6314" y="5115025"/>
                </a:moveTo>
                <a:lnTo>
                  <a:pt x="0" y="5115025"/>
                </a:lnTo>
                <a:lnTo>
                  <a:pt x="0" y="0"/>
                </a:lnTo>
                <a:lnTo>
                  <a:pt x="6314" y="0"/>
                </a:lnTo>
                <a:lnTo>
                  <a:pt x="6314" y="5115025"/>
                </a:lnTo>
                <a:close/>
              </a:path>
            </a:pathLst>
          </a:custGeom>
          <a:solidFill>
            <a:srgbClr val="FFFFFF">
              <a:alpha val="2470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60966" y="4276702"/>
            <a:ext cx="93980" cy="19236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107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104520" y="4276702"/>
            <a:ext cx="171027" cy="19236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107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86541" y="4276702"/>
            <a:ext cx="171027" cy="19236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107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468541" y="4276702"/>
            <a:ext cx="171027" cy="19236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107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30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150542" y="4276702"/>
            <a:ext cx="171027" cy="19236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107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40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832542" y="4276702"/>
            <a:ext cx="171027" cy="19236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107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50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54893" y="902482"/>
            <a:ext cx="2516940" cy="223138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17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Отсутствие </a:t>
            </a:r>
            <a:r>
              <a:rPr kumimoji="0" sz="1400" b="0" i="0" u="none" strike="noStrike" kern="1200" cap="none" spc="-113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рыночной</a:t>
            </a:r>
            <a:r>
              <a:rPr kumimoji="0" sz="1400" b="0" i="0" u="none" strike="noStrike" kern="1200" cap="none" spc="-7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00" b="0" i="0" u="none" strike="noStrike" kern="1200" cap="none" spc="-107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потребности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007100" y="1397747"/>
            <a:ext cx="1464495" cy="223138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33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Закончились</a:t>
            </a:r>
            <a:r>
              <a:rPr kumimoji="0" sz="1400" b="0" i="0" u="none" strike="noStrike" kern="1200" cap="none" spc="-136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00" b="0" i="0" u="none" strike="noStrike" kern="1200" cap="none" spc="-107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деньги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748404" y="1893006"/>
            <a:ext cx="1723378" cy="223138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3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 </a:t>
            </a:r>
            <a:r>
              <a:rPr kumimoji="0" sz="1400" b="0" i="0" u="none" strike="noStrike" kern="1200" cap="none" spc="-11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правильная</a:t>
            </a:r>
            <a:r>
              <a:rPr kumimoji="0" sz="1400" b="0" i="0" u="none" strike="noStrike" kern="1200" cap="none" spc="-7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00" b="0" i="0" u="none" strike="noStrike" kern="1200" cap="none" spc="-147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команда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613891" y="2388266"/>
            <a:ext cx="857931" cy="223138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33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Конкуренты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60397" y="2843279"/>
            <a:ext cx="1311327" cy="223138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23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Ценообразование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334292" y="3338538"/>
            <a:ext cx="1137486" cy="223138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33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Плохой</a:t>
            </a:r>
            <a:r>
              <a:rPr kumimoji="0" sz="1400" b="0" i="0" u="none" strike="noStrike" kern="1200" cap="none" spc="-123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00" b="0" i="0" u="none" strike="noStrike" kern="1200" cap="none" spc="-117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продукт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944339" y="3833798"/>
            <a:ext cx="2527276" cy="223138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17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Отсутствие </a:t>
            </a:r>
            <a:r>
              <a:rPr kumimoji="0" sz="1400" b="0" i="0" u="none" strike="noStrike" kern="1200" cap="none" spc="-97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внятной</a:t>
            </a:r>
            <a:r>
              <a:rPr kumimoji="0" sz="1400" b="0" i="0" u="none" strike="noStrike" kern="1200" cap="none" spc="-83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00" b="0" i="0" u="none" strike="noStrike" kern="1200" cap="none" spc="-136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бизнес-модели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8507899" y="812848"/>
            <a:ext cx="3207597" cy="438573"/>
          </a:xfrm>
          <a:custGeom>
            <a:avLst/>
            <a:gdLst/>
            <a:ahLst/>
            <a:cxnLst/>
            <a:rect l="l" t="t" r="r" b="b"/>
            <a:pathLst>
              <a:path w="4811394" h="657860">
                <a:moveTo>
                  <a:pt x="4762126" y="657647"/>
                </a:moveTo>
                <a:lnTo>
                  <a:pt x="0" y="657647"/>
                </a:lnTo>
                <a:lnTo>
                  <a:pt x="0" y="0"/>
                </a:lnTo>
                <a:lnTo>
                  <a:pt x="4762126" y="0"/>
                </a:lnTo>
                <a:lnTo>
                  <a:pt x="4798316" y="17852"/>
                </a:lnTo>
                <a:lnTo>
                  <a:pt x="4811281" y="49157"/>
                </a:lnTo>
                <a:lnTo>
                  <a:pt x="4811281" y="608489"/>
                </a:lnTo>
                <a:lnTo>
                  <a:pt x="4793429" y="644676"/>
                </a:lnTo>
                <a:lnTo>
                  <a:pt x="4762126" y="657647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8507899" y="1308114"/>
            <a:ext cx="1979930" cy="438573"/>
          </a:xfrm>
          <a:custGeom>
            <a:avLst/>
            <a:gdLst/>
            <a:ahLst/>
            <a:cxnLst/>
            <a:rect l="l" t="t" r="r" b="b"/>
            <a:pathLst>
              <a:path w="2969894" h="657860">
                <a:moveTo>
                  <a:pt x="2920717" y="657647"/>
                </a:moveTo>
                <a:lnTo>
                  <a:pt x="0" y="657647"/>
                </a:lnTo>
                <a:lnTo>
                  <a:pt x="0" y="0"/>
                </a:lnTo>
                <a:lnTo>
                  <a:pt x="2920717" y="0"/>
                </a:lnTo>
                <a:lnTo>
                  <a:pt x="2924133" y="334"/>
                </a:lnTo>
                <a:lnTo>
                  <a:pt x="2959086" y="20510"/>
                </a:lnTo>
                <a:lnTo>
                  <a:pt x="2969872" y="49154"/>
                </a:lnTo>
                <a:lnTo>
                  <a:pt x="2969872" y="608485"/>
                </a:lnTo>
                <a:lnTo>
                  <a:pt x="2952020" y="644676"/>
                </a:lnTo>
                <a:lnTo>
                  <a:pt x="2920717" y="657647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507899" y="1803378"/>
            <a:ext cx="1570990" cy="438573"/>
          </a:xfrm>
          <a:custGeom>
            <a:avLst/>
            <a:gdLst/>
            <a:ahLst/>
            <a:cxnLst/>
            <a:rect l="l" t="t" r="r" b="b"/>
            <a:pathLst>
              <a:path w="2356484" h="657860">
                <a:moveTo>
                  <a:pt x="2306914" y="657647"/>
                </a:moveTo>
                <a:lnTo>
                  <a:pt x="0" y="657647"/>
                </a:lnTo>
                <a:lnTo>
                  <a:pt x="0" y="0"/>
                </a:lnTo>
                <a:lnTo>
                  <a:pt x="2306914" y="0"/>
                </a:lnTo>
                <a:lnTo>
                  <a:pt x="2310330" y="334"/>
                </a:lnTo>
                <a:lnTo>
                  <a:pt x="2345283" y="20510"/>
                </a:lnTo>
                <a:lnTo>
                  <a:pt x="2356069" y="49154"/>
                </a:lnTo>
                <a:lnTo>
                  <a:pt x="2356069" y="608485"/>
                </a:lnTo>
                <a:lnTo>
                  <a:pt x="2338217" y="644676"/>
                </a:lnTo>
                <a:lnTo>
                  <a:pt x="2306914" y="657647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8507898" y="2298644"/>
            <a:ext cx="1297940" cy="438573"/>
          </a:xfrm>
          <a:custGeom>
            <a:avLst/>
            <a:gdLst/>
            <a:ahLst/>
            <a:cxnLst/>
            <a:rect l="l" t="t" r="r" b="b"/>
            <a:pathLst>
              <a:path w="1946909" h="657860">
                <a:moveTo>
                  <a:pt x="1897712" y="657640"/>
                </a:moveTo>
                <a:lnTo>
                  <a:pt x="0" y="657640"/>
                </a:lnTo>
                <a:lnTo>
                  <a:pt x="0" y="0"/>
                </a:lnTo>
                <a:lnTo>
                  <a:pt x="1897712" y="0"/>
                </a:lnTo>
                <a:lnTo>
                  <a:pt x="1901128" y="334"/>
                </a:lnTo>
                <a:lnTo>
                  <a:pt x="1936081" y="20504"/>
                </a:lnTo>
                <a:lnTo>
                  <a:pt x="1946867" y="49154"/>
                </a:lnTo>
                <a:lnTo>
                  <a:pt x="1946867" y="608485"/>
                </a:lnTo>
                <a:lnTo>
                  <a:pt x="1929015" y="644676"/>
                </a:lnTo>
                <a:lnTo>
                  <a:pt x="1897712" y="657640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8507899" y="2793904"/>
            <a:ext cx="1229783" cy="438573"/>
          </a:xfrm>
          <a:custGeom>
            <a:avLst/>
            <a:gdLst/>
            <a:ahLst/>
            <a:cxnLst/>
            <a:rect l="l" t="t" r="r" b="b"/>
            <a:pathLst>
              <a:path w="1844675" h="657860">
                <a:moveTo>
                  <a:pt x="1795411" y="657647"/>
                </a:moveTo>
                <a:lnTo>
                  <a:pt x="0" y="657647"/>
                </a:lnTo>
                <a:lnTo>
                  <a:pt x="0" y="0"/>
                </a:lnTo>
                <a:lnTo>
                  <a:pt x="1795411" y="0"/>
                </a:lnTo>
                <a:lnTo>
                  <a:pt x="1798828" y="341"/>
                </a:lnTo>
                <a:lnTo>
                  <a:pt x="1833780" y="20510"/>
                </a:lnTo>
                <a:lnTo>
                  <a:pt x="1844566" y="49161"/>
                </a:lnTo>
                <a:lnTo>
                  <a:pt x="1844566" y="608492"/>
                </a:lnTo>
                <a:lnTo>
                  <a:pt x="1826714" y="644682"/>
                </a:lnTo>
                <a:lnTo>
                  <a:pt x="1795411" y="657647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8507899" y="3289169"/>
            <a:ext cx="1161626" cy="438573"/>
          </a:xfrm>
          <a:custGeom>
            <a:avLst/>
            <a:gdLst/>
            <a:ahLst/>
            <a:cxnLst/>
            <a:rect l="l" t="t" r="r" b="b"/>
            <a:pathLst>
              <a:path w="1742440" h="657860">
                <a:moveTo>
                  <a:pt x="1693111" y="657647"/>
                </a:moveTo>
                <a:lnTo>
                  <a:pt x="0" y="657647"/>
                </a:lnTo>
                <a:lnTo>
                  <a:pt x="0" y="0"/>
                </a:lnTo>
                <a:lnTo>
                  <a:pt x="1693111" y="0"/>
                </a:lnTo>
                <a:lnTo>
                  <a:pt x="1696527" y="341"/>
                </a:lnTo>
                <a:lnTo>
                  <a:pt x="1731480" y="20510"/>
                </a:lnTo>
                <a:lnTo>
                  <a:pt x="1742266" y="49161"/>
                </a:lnTo>
                <a:lnTo>
                  <a:pt x="1742266" y="608492"/>
                </a:lnTo>
                <a:lnTo>
                  <a:pt x="1724414" y="644682"/>
                </a:lnTo>
                <a:lnTo>
                  <a:pt x="1693111" y="657647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8507899" y="3784434"/>
            <a:ext cx="1161626" cy="438573"/>
          </a:xfrm>
          <a:custGeom>
            <a:avLst/>
            <a:gdLst/>
            <a:ahLst/>
            <a:cxnLst/>
            <a:rect l="l" t="t" r="r" b="b"/>
            <a:pathLst>
              <a:path w="1742440" h="657859">
                <a:moveTo>
                  <a:pt x="1693111" y="657647"/>
                </a:moveTo>
                <a:lnTo>
                  <a:pt x="0" y="657647"/>
                </a:lnTo>
                <a:lnTo>
                  <a:pt x="0" y="0"/>
                </a:lnTo>
                <a:lnTo>
                  <a:pt x="1693111" y="0"/>
                </a:lnTo>
                <a:lnTo>
                  <a:pt x="1696527" y="334"/>
                </a:lnTo>
                <a:lnTo>
                  <a:pt x="1731480" y="20510"/>
                </a:lnTo>
                <a:lnTo>
                  <a:pt x="1742266" y="49161"/>
                </a:lnTo>
                <a:lnTo>
                  <a:pt x="1742266" y="608492"/>
                </a:lnTo>
                <a:lnTo>
                  <a:pt x="1724414" y="644682"/>
                </a:lnTo>
                <a:lnTo>
                  <a:pt x="1693111" y="657647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8614008" y="5605995"/>
            <a:ext cx="1793075" cy="3769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199058" y="739792"/>
            <a:ext cx="4673585" cy="1547432"/>
          </a:xfrm>
          <a:prstGeom prst="rect">
            <a:avLst/>
          </a:prstGeom>
        </p:spPr>
        <p:txBody>
          <a:bodyPr vert="horz" wrap="square" lIns="0" tIns="8467" rIns="0" bIns="0" rtlCol="0" anchor="ctr">
            <a:spAutoFit/>
          </a:bodyPr>
          <a:lstStyle/>
          <a:p>
            <a:pPr marL="8467" marR="3387" algn="ctr">
              <a:lnSpc>
                <a:spcPts val="4000"/>
              </a:lnSpc>
              <a:spcBef>
                <a:spcPts val="67"/>
              </a:spcBef>
            </a:pPr>
            <a:r>
              <a:rPr sz="3200" b="1" dirty="0">
                <a:solidFill>
                  <a:srgbClr val="00B050"/>
                </a:solidFill>
                <a:latin typeface="Noto Sans"/>
                <a:cs typeface="Noto Sans"/>
              </a:rPr>
              <a:t>Причины</a:t>
            </a:r>
            <a:r>
              <a:rPr sz="3200" b="1" spc="-337" dirty="0">
                <a:solidFill>
                  <a:srgbClr val="00B050"/>
                </a:solidFill>
                <a:latin typeface="Noto Sans"/>
                <a:cs typeface="Noto Sans"/>
              </a:rPr>
              <a:t> </a:t>
            </a:r>
            <a:r>
              <a:rPr sz="3200" b="1" dirty="0">
                <a:solidFill>
                  <a:srgbClr val="00B050"/>
                </a:solidFill>
                <a:latin typeface="Noto Sans"/>
                <a:cs typeface="Noto Sans"/>
              </a:rPr>
              <a:t>смерти  компаний на  ранней</a:t>
            </a:r>
            <a:r>
              <a:rPr sz="3200" b="1" spc="-280" dirty="0">
                <a:solidFill>
                  <a:srgbClr val="00B050"/>
                </a:solidFill>
                <a:latin typeface="Noto Sans"/>
                <a:cs typeface="Noto Sans"/>
              </a:rPr>
              <a:t> </a:t>
            </a:r>
            <a:r>
              <a:rPr sz="3200" b="1" dirty="0">
                <a:solidFill>
                  <a:srgbClr val="00B050"/>
                </a:solidFill>
                <a:latin typeface="Noto Sans"/>
                <a:cs typeface="Noto Sans"/>
              </a:rPr>
              <a:t>стадии</a:t>
            </a:r>
            <a:endParaRPr sz="3200" dirty="0">
              <a:solidFill>
                <a:srgbClr val="00B050"/>
              </a:solidFill>
              <a:latin typeface="Noto Sans"/>
              <a:cs typeface="Noto San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804019" y="5625147"/>
            <a:ext cx="975360" cy="285549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6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183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Источник: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254946" y="902482"/>
            <a:ext cx="933456" cy="318463"/>
          </a:xfrm>
          <a:prstGeom prst="rect">
            <a:avLst/>
          </a:prstGeom>
        </p:spPr>
        <p:txBody>
          <a:bodyPr vert="horz" wrap="square" lIns="0" tIns="10583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9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kumimoji="0" sz="2000" b="1" i="0" u="none" strike="noStrike" kern="1200" cap="none" spc="93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035096" y="1372079"/>
            <a:ext cx="499785" cy="318463"/>
          </a:xfrm>
          <a:prstGeom prst="rect">
            <a:avLst/>
          </a:prstGeom>
        </p:spPr>
        <p:txBody>
          <a:bodyPr vert="horz" wrap="square" lIns="0" tIns="10583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9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sz="2000" b="1" i="0" u="none" strike="noStrike" kern="1200" cap="none" spc="93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652246" y="1877527"/>
            <a:ext cx="598506" cy="318463"/>
          </a:xfrm>
          <a:prstGeom prst="rect">
            <a:avLst/>
          </a:prstGeom>
        </p:spPr>
        <p:txBody>
          <a:bodyPr vert="horz" wrap="square" lIns="0" tIns="10583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9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sz="2000" b="1" i="0" u="none" strike="noStrike" kern="1200" cap="none" spc="93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363885" y="2369799"/>
            <a:ext cx="671211" cy="318463"/>
          </a:xfrm>
          <a:prstGeom prst="rect">
            <a:avLst/>
          </a:prstGeom>
        </p:spPr>
        <p:txBody>
          <a:bodyPr vert="horz" wrap="square" lIns="0" tIns="10583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9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kumimoji="0" sz="2000" b="1" i="0" u="none" strike="noStrike" kern="1200" cap="none" spc="93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363885" y="2853070"/>
            <a:ext cx="710446" cy="318463"/>
          </a:xfrm>
          <a:prstGeom prst="rect">
            <a:avLst/>
          </a:prstGeom>
        </p:spPr>
        <p:txBody>
          <a:bodyPr vert="horz" wrap="square" lIns="0" tIns="10583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9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kumimoji="0" sz="2000" b="1" i="0" u="none" strike="noStrike" kern="1200" cap="none" spc="93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363885" y="3355218"/>
            <a:ext cx="593683" cy="318463"/>
          </a:xfrm>
          <a:prstGeom prst="rect">
            <a:avLst/>
          </a:prstGeom>
        </p:spPr>
        <p:txBody>
          <a:bodyPr vert="horz" wrap="square" lIns="0" tIns="10583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9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kumimoji="0" sz="2000" b="1" i="0" u="none" strike="noStrike" kern="1200" cap="none" spc="93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363885" y="3879128"/>
            <a:ext cx="437750" cy="318463"/>
          </a:xfrm>
          <a:prstGeom prst="rect">
            <a:avLst/>
          </a:prstGeom>
        </p:spPr>
        <p:txBody>
          <a:bodyPr vert="horz" wrap="square" lIns="0" tIns="10583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9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kumimoji="0" sz="2000" b="1" i="0" u="none" strike="noStrike" kern="1200" cap="none" spc="93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14" y="2426001"/>
            <a:ext cx="4286250" cy="4286250"/>
          </a:xfrm>
          <a:prstGeom prst="rect">
            <a:avLst/>
          </a:prstGeom>
        </p:spPr>
      </p:pic>
      <p:sp>
        <p:nvSpPr>
          <p:cNvPr id="45" name="object 6"/>
          <p:cNvSpPr txBox="1">
            <a:spLocks/>
          </p:cNvSpPr>
          <p:nvPr/>
        </p:nvSpPr>
        <p:spPr>
          <a:xfrm rot="20396944">
            <a:off x="122302" y="3885988"/>
            <a:ext cx="4340176" cy="706198"/>
          </a:xfrm>
          <a:prstGeom prst="rect">
            <a:avLst/>
          </a:prstGeom>
        </p:spPr>
        <p:txBody>
          <a:bodyPr vert="horz" wrap="square" lIns="0" tIns="804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467" marR="3387" lvl="0" indent="245122" algn="r" defTabSz="914400" rtl="0" eaLnBrk="1" fontAlgn="auto" latinLnBrk="0" hangingPunct="1">
              <a:lnSpc>
                <a:spcPct val="108100"/>
              </a:lnSpc>
              <a:spcBef>
                <a:spcPts val="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33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Большинство</a:t>
            </a:r>
            <a:r>
              <a:rPr kumimoji="0" lang="ru-RU" sz="1400" b="1" i="0" u="none" strike="noStrike" kern="1200" cap="none" spc="-283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 </a:t>
            </a:r>
            <a:r>
              <a:rPr kumimoji="0" lang="ru-RU" sz="1400" b="1" i="0" u="none" strike="noStrike" kern="1200" cap="none" spc="-30" normalizeH="0" baseline="0" noProof="0" dirty="0" err="1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стартапов</a:t>
            </a:r>
            <a:r>
              <a:rPr kumimoji="0" lang="ru-RU" sz="1400" b="1" i="0" u="none" strike="noStrike" kern="1200" cap="none" spc="30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 </a:t>
            </a:r>
            <a:r>
              <a:rPr kumimoji="0" lang="ru-RU" sz="1400" b="1" i="0" u="none" strike="noStrike" kern="1200" cap="none" spc="-8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погибло</a:t>
            </a:r>
            <a:r>
              <a:rPr kumimoji="0" lang="ru-RU" sz="1400" b="1" i="0" u="none" strike="noStrike" kern="1200" cap="none" spc="-8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Trebuchet MS"/>
                <a:ea typeface="+mj-ea"/>
                <a:cs typeface="Trebuchet MS"/>
              </a:rPr>
              <a:t>, </a:t>
            </a:r>
            <a:r>
              <a:rPr kumimoji="0" lang="ru-RU" sz="1400" b="1" i="0" u="none" strike="noStrike" kern="1200" cap="none" spc="-323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Trebuchet MS"/>
                <a:ea typeface="+mj-ea"/>
                <a:cs typeface="Trebuchet MS"/>
              </a:rPr>
              <a:t> </a:t>
            </a:r>
            <a:r>
              <a:rPr kumimoji="0" lang="ru-RU" sz="1400" b="1" i="0" u="none" strike="noStrike" kern="1200" cap="none" spc="-17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не</a:t>
            </a:r>
            <a:r>
              <a:rPr kumimoji="0" lang="ru-RU" sz="1400" b="1" i="0" u="none" strike="noStrike" kern="1200" cap="none" spc="-283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 </a:t>
            </a:r>
            <a:r>
              <a:rPr kumimoji="0" lang="ru-RU" sz="1400" b="1" i="0" u="none" strike="noStrike" kern="1200" cap="none" spc="-3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потому</a:t>
            </a:r>
            <a:r>
              <a:rPr kumimoji="0" lang="ru-RU" sz="1400" b="1" i="0" u="none" strike="noStrike" kern="1200" cap="none" spc="-28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 </a:t>
            </a:r>
            <a:r>
              <a:rPr kumimoji="0" lang="ru-RU" sz="1400" b="1" i="0" u="none" strike="noStrike" kern="1200" cap="none" spc="-23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что</a:t>
            </a:r>
            <a:r>
              <a:rPr kumimoji="0" lang="ru-RU" sz="1400" b="1" i="0" u="none" strike="noStrike" kern="1200" cap="none" spc="-28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у</a:t>
            </a:r>
            <a:r>
              <a:rPr kumimoji="0" lang="ru-RU" sz="1400" b="1" i="0" u="none" strike="noStrike" kern="1200" cap="none" spc="-283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 </a:t>
            </a:r>
            <a:r>
              <a:rPr kumimoji="0" lang="ru-RU" sz="1400" b="1" i="0" u="none" strike="noStrike" kern="1200" cap="none" spc="-23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них</a:t>
            </a:r>
            <a:r>
              <a:rPr kumimoji="0" lang="ru-RU" sz="1400" b="1" i="0" u="none" strike="noStrike" kern="1200" cap="none" spc="303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 </a:t>
            </a:r>
            <a:r>
              <a:rPr kumimoji="0" lang="ru-RU" sz="1400" b="1" i="0" u="none" strike="noStrike" kern="1200" cap="none" spc="-23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был</a:t>
            </a:r>
            <a:r>
              <a:rPr kumimoji="0" lang="ru-RU" sz="1400" b="1" i="0" u="none" strike="noStrike" kern="1200" cap="none" spc="-28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 </a:t>
            </a:r>
            <a:r>
              <a:rPr kumimoji="0" lang="ru-RU" sz="1400" b="1" i="0" u="none" strike="noStrike" kern="1200" cap="none" spc="-3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плохой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 </a:t>
            </a:r>
            <a:r>
              <a:rPr kumimoji="0" lang="ru-RU" sz="1400" b="1" i="0" u="none" strike="noStrike" kern="1200" cap="none" spc="-8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продукт</a:t>
            </a:r>
            <a:r>
              <a:rPr kumimoji="0" lang="ru-RU" sz="1400" b="1" i="0" u="none" strike="noStrike" kern="1200" cap="none" spc="-8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Trebuchet MS"/>
                <a:ea typeface="+mj-ea"/>
                <a:cs typeface="Trebuchet MS"/>
              </a:rPr>
              <a:t>,</a:t>
            </a:r>
            <a:r>
              <a:rPr kumimoji="0" lang="ru-RU" sz="1400" b="1" i="0" u="none" strike="noStrike" kern="1200" cap="none" spc="-417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Trebuchet MS"/>
                <a:ea typeface="+mj-ea"/>
                <a:cs typeface="Trebuchet MS"/>
              </a:rPr>
              <a:t>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а</a:t>
            </a:r>
            <a:r>
              <a:rPr kumimoji="0" lang="ru-RU" sz="1400" b="1" i="0" u="none" strike="noStrike" kern="1200" cap="none" spc="-28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 </a:t>
            </a:r>
            <a:r>
              <a:rPr kumimoji="0" lang="ru-RU" sz="1400" b="1" i="0" u="none" strike="noStrike" kern="1200" cap="none" spc="-3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потому</a:t>
            </a:r>
            <a:r>
              <a:rPr kumimoji="0" lang="ru-RU" sz="1400" b="1" i="0" u="none" strike="noStrike" kern="1200" cap="none" spc="-28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 </a:t>
            </a:r>
            <a:r>
              <a:rPr kumimoji="0" lang="ru-RU" sz="1400" b="1" i="0" u="none" strike="noStrike" kern="1200" cap="none" spc="-23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что</a:t>
            </a:r>
            <a:r>
              <a:rPr kumimoji="0" lang="ru-RU" sz="1400" b="1" i="0" u="none" strike="noStrike" kern="1200" cap="none" spc="-28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 </a:t>
            </a:r>
            <a:r>
              <a:rPr kumimoji="0" lang="ru-RU" sz="1400" b="1" i="0" u="none" strike="noStrike" kern="1200" cap="none" spc="-27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этот</a:t>
            </a:r>
            <a:r>
              <a:rPr kumimoji="0" lang="ru-RU" sz="1400" b="1" i="0" u="none" strike="noStrike" kern="1200" cap="none" spc="-28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 </a:t>
            </a:r>
            <a:r>
              <a:rPr kumimoji="0" lang="ru-RU" sz="1400" b="1" i="0" u="none" strike="noStrike" kern="1200" cap="none" spc="-3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продукт</a:t>
            </a:r>
            <a:r>
              <a:rPr kumimoji="0" lang="en-US" sz="1400" b="1" i="0" u="none" strike="noStrike" kern="1200" cap="none" spc="-3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 </a:t>
            </a:r>
            <a:r>
              <a:rPr kumimoji="0" lang="ru-RU" sz="1400" b="1" i="0" u="none" strike="noStrike" kern="1200" cap="none" spc="-23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был </a:t>
            </a:r>
            <a:r>
              <a:rPr kumimoji="0" lang="ru-RU" sz="1400" b="1" i="0" u="none" strike="noStrike" kern="1200" cap="none" spc="-3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никому </a:t>
            </a:r>
            <a:r>
              <a:rPr kumimoji="0" lang="ru-RU" sz="1400" b="1" i="0" u="none" strike="noStrike" kern="1200" cap="none" spc="-17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не</a:t>
            </a:r>
            <a:r>
              <a:rPr kumimoji="0" lang="ru-RU" sz="1400" b="1" i="0" u="none" strike="noStrike" kern="1200" cap="none" spc="-24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 </a:t>
            </a:r>
            <a:r>
              <a:rPr kumimoji="0" lang="ru-RU" sz="1400" b="1" i="0" u="none" strike="noStrike" kern="1200" cap="none" spc="-93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Noto Sans"/>
                <a:ea typeface="+mj-ea"/>
                <a:cs typeface="Noto Sans"/>
              </a:rPr>
              <a:t>нужен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60000"/>
                  <a:lumOff val="40000"/>
                </a:srgbClr>
              </a:solidFill>
              <a:effectLst/>
              <a:uLnTx/>
              <a:uFillTx/>
              <a:latin typeface="Trebuchet MS"/>
              <a:ea typeface="+mj-ea"/>
              <a:cs typeface="Trebuchet MS"/>
            </a:endParaRPr>
          </a:p>
        </p:txBody>
      </p:sp>
      <p:sp>
        <p:nvSpPr>
          <p:cNvPr id="46" name="TextBox 45"/>
          <p:cNvSpPr txBox="1"/>
          <p:nvPr/>
        </p:nvSpPr>
        <p:spPr>
          <a:xfrm rot="19702419">
            <a:off x="190822" y="4367070"/>
            <a:ext cx="48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 rot="19696007">
            <a:off x="4422781" y="3406956"/>
            <a:ext cx="48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object 7"/>
          <p:cNvSpPr txBox="1"/>
          <p:nvPr/>
        </p:nvSpPr>
        <p:spPr>
          <a:xfrm>
            <a:off x="3663618" y="4230749"/>
            <a:ext cx="1882551" cy="476627"/>
          </a:xfrm>
          <a:prstGeom prst="rect">
            <a:avLst/>
          </a:prstGeom>
        </p:spPr>
        <p:txBody>
          <a:bodyPr vert="horz" wrap="square" lIns="0" tIns="60537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0" i="1" u="none" strike="noStrike" kern="1200" cap="none" spc="43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–</a:t>
            </a:r>
            <a:r>
              <a:rPr kumimoji="0" sz="700" b="0" i="1" u="none" strike="noStrike" kern="1200" cap="none" spc="-5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900" b="0" i="1" u="none" strike="noStrike" kern="1200" cap="none" spc="-3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Эрик</a:t>
            </a:r>
            <a:r>
              <a:rPr kumimoji="0" sz="900" b="0" i="1" u="none" strike="noStrike" kern="1200" cap="none" spc="-87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900" b="0" i="1" u="none" strike="noStrike" kern="1200" cap="none" spc="-23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Рис</a:t>
            </a:r>
            <a:r>
              <a:rPr kumimoji="0" sz="800" b="0" i="1" u="none" strike="noStrike" kern="1200" cap="none" spc="-23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</a:t>
            </a:r>
            <a:r>
              <a:rPr kumimoji="0" sz="800" b="0" i="1" u="none" strike="noStrike" kern="1200" cap="none" spc="-97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900" b="0" i="1" u="none" strike="noStrike" kern="1200" cap="none" spc="-3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американский</a:t>
            </a:r>
            <a:r>
              <a:rPr kumimoji="0" sz="900" b="0" i="1" u="none" strike="noStrike" kern="1200" cap="none" spc="-87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900" b="0" i="1" u="none" strike="noStrike" kern="1200" cap="none" spc="-1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предприниматель</a:t>
            </a:r>
            <a:r>
              <a:rPr kumimoji="0" sz="800" b="0" i="1" u="none" strike="noStrike" kern="1200" cap="none" spc="-1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</a:t>
            </a:r>
            <a:r>
              <a:rPr kumimoji="0" sz="800" b="0" i="1" u="none" strike="noStrike" kern="1200" cap="none" spc="-97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900" b="0" i="1" u="none" strike="noStrike" kern="1200" cap="none" spc="-3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пионер</a:t>
            </a:r>
            <a:endParaRPr kumimoji="0" lang="en-US" sz="900" b="0" i="1" u="none" strike="noStrike" kern="1200" cap="none" spc="-3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Noto Sans"/>
              <a:ea typeface="+mn-ea"/>
              <a:cs typeface="Noto Sans"/>
            </a:endParaRPr>
          </a:p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1" u="none" strike="noStrike" kern="1200" cap="none" spc="-3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движения</a:t>
            </a:r>
            <a:r>
              <a:rPr kumimoji="0" sz="900" b="0" i="1" u="none" strike="noStrike" kern="1200" cap="none" spc="-3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700" b="0" i="1" u="none" strike="noStrike" kern="1200" cap="none" spc="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«</a:t>
            </a:r>
            <a:r>
              <a:rPr kumimoji="0" sz="800" b="0" i="1" u="none" strike="noStrike" kern="1200" cap="none" spc="8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Lean</a:t>
            </a:r>
            <a:r>
              <a:rPr kumimoji="0" sz="800" b="0" i="1" u="none" strike="noStrike" kern="1200" cap="none" spc="-233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800" b="0" i="1" u="none" strike="noStrike" kern="1200" cap="none" spc="76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startup</a:t>
            </a:r>
            <a:r>
              <a:rPr kumimoji="0" sz="700" b="0" i="1" u="none" strike="noStrike" kern="1200" cap="none" spc="76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»</a:t>
            </a:r>
            <a:endParaRPr kumimoji="0" sz="7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7140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2678654" y="2062965"/>
            <a:ext cx="7739617" cy="710345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 marR="3387" lvl="0" indent="0" algn="l" defTabSz="914400" rtl="0" eaLnBrk="1" fontAlgn="auto" latinLnBrk="0" hangingPunct="1">
              <a:lnSpc>
                <a:spcPct val="118200"/>
              </a:lnSpc>
              <a:spcBef>
                <a:spcPts val="6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Утверждение</a:t>
            </a:r>
            <a:r>
              <a:rPr kumimoji="0" sz="2000" b="0" i="0" u="none" strike="noStrike" kern="1200" cap="none" spc="-9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b="0" i="0" u="none" strike="noStrike" kern="1200" cap="none" spc="6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«</a:t>
            </a:r>
            <a:r>
              <a:rPr kumimoji="0" sz="2000" b="0" i="0" u="none" strike="noStrike" kern="1200" cap="none" spc="6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Я</a:t>
            </a:r>
            <a:r>
              <a:rPr kumimoji="0" sz="2000" b="0" i="0" u="none" strike="noStrike" kern="1200" cap="none" spc="-9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2000" b="0" i="0" u="none" strike="noStrike" kern="1200" cap="none" spc="-1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знаю</a:t>
            </a:r>
            <a:r>
              <a:rPr kumimoji="0" b="0" i="0" u="none" strike="noStrike" kern="1200" cap="none" spc="-1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</a:t>
            </a:r>
            <a:r>
              <a:rPr kumimoji="0" b="0" i="0" u="none" strike="noStrike" kern="1200" cap="none" spc="-9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какие</a:t>
            </a:r>
            <a:r>
              <a:rPr kumimoji="0" sz="2000" b="0" i="0" u="none" strike="noStrike" kern="1200" cap="none" spc="-9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2000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характеристики  продукта надо</a:t>
            </a:r>
            <a:r>
              <a:rPr kumimoji="0" sz="2000" b="0" i="0" u="none" strike="noStrike" kern="1200" cap="none" spc="-15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2000" b="0" i="0" u="none" strike="noStrike" kern="1200" cap="none" spc="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разработать</a:t>
            </a:r>
            <a:r>
              <a:rPr kumimoji="0" b="0" i="0" u="none" strike="noStrike" kern="1200" cap="none" spc="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»</a:t>
            </a: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78654" y="1291631"/>
            <a:ext cx="7158704" cy="316326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6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Уверенность</a:t>
            </a:r>
            <a:r>
              <a:rPr kumimoji="0" sz="2000" b="0" i="0" u="none" strike="noStrike" kern="1200" cap="none" spc="-8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b="0" i="0" u="none" strike="noStrike" kern="1200" cap="none" spc="6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«</a:t>
            </a:r>
            <a:r>
              <a:rPr kumimoji="0" sz="2000" b="0" i="0" u="none" strike="noStrike" kern="1200" cap="none" spc="6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Я</a:t>
            </a:r>
            <a:r>
              <a:rPr kumimoji="0" sz="2000" b="0" i="0" u="none" strike="noStrike" kern="1200" cap="none" spc="-8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2000" b="0" i="0" u="none" strike="noStrike" kern="1200" cap="none" spc="-1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знаю</a:t>
            </a:r>
            <a:r>
              <a:rPr kumimoji="0" b="0" i="0" u="none" strike="noStrike" kern="1200" cap="none" spc="-1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</a:t>
            </a:r>
            <a:r>
              <a:rPr kumimoji="0" b="0" i="0" u="none" strike="noStrike" kern="1200" cap="none" spc="-8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что</a:t>
            </a:r>
            <a:r>
              <a:rPr kumimoji="0" sz="2000" b="0" i="0" u="none" strike="noStrike" kern="1200" cap="none" spc="-8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2000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хочет</a:t>
            </a:r>
            <a:r>
              <a:rPr kumimoji="0" sz="2000" b="0" i="0" u="none" strike="noStrike" kern="1200" cap="none" spc="-8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2000" b="0" i="0" u="none" strike="noStrike" kern="1200" cap="none" spc="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потребитель</a:t>
            </a:r>
            <a:r>
              <a:rPr kumimoji="0" b="0" i="0" u="none" strike="noStrike" kern="1200" cap="none" spc="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»</a:t>
            </a: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30244" y="3088494"/>
            <a:ext cx="7255523" cy="316326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 marR="0" lvl="0" indent="0" algn="l" defTabSz="914400" rtl="0" eaLnBrk="1" fontAlgn="auto" latinLnBrk="0" hangingPunct="1">
              <a:lnSpc>
                <a:spcPct val="100000"/>
              </a:lnSpc>
              <a:spcBef>
                <a:spcPts val="6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Зацикленность на </a:t>
            </a:r>
            <a:r>
              <a:rPr kumimoji="0" sz="2000" b="0" i="0" u="none" strike="noStrike" kern="1200" cap="none" spc="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технологии</a:t>
            </a:r>
            <a:r>
              <a:rPr kumimoji="0" b="0" i="0" u="none" strike="noStrike" kern="1200" cap="none" spc="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/</a:t>
            </a:r>
            <a:r>
              <a:rPr kumimoji="0" b="0" i="0" u="none" strike="noStrike" kern="1200" cap="none" spc="-23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решении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oto Sans"/>
              <a:ea typeface="+mn-ea"/>
              <a:cs typeface="Noto San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091060" y="424233"/>
            <a:ext cx="9634775" cy="621859"/>
          </a:xfrm>
          <a:prstGeom prst="rect">
            <a:avLst/>
          </a:prstGeom>
        </p:spPr>
        <p:txBody>
          <a:bodyPr vert="horz" wrap="square" lIns="0" tIns="8467" rIns="0" bIns="0" rtlCol="0" anchor="ctr">
            <a:spAutoFit/>
          </a:bodyPr>
          <a:lstStyle/>
          <a:p>
            <a:pPr marL="8467" marR="3387" algn="ctr">
              <a:lnSpc>
                <a:spcPts val="5000"/>
              </a:lnSpc>
              <a:spcBef>
                <a:spcPts val="67"/>
              </a:spcBef>
            </a:pP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"/>
                <a:cs typeface="Noto Sans"/>
              </a:rPr>
              <a:t>Иллюзии </a:t>
            </a:r>
            <a:r>
              <a:rPr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"/>
                <a:cs typeface="Noto Sans"/>
              </a:rPr>
              <a:t>при</a:t>
            </a:r>
            <a:r>
              <a:rPr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"/>
                <a:cs typeface="Noto Sans"/>
              </a:rPr>
              <a:t> запуске  стартапа</a:t>
            </a:r>
            <a:endParaRPr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to Sans"/>
              <a:cs typeface="Noto San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30244" y="3755794"/>
            <a:ext cx="9386048" cy="2778175"/>
          </a:xfrm>
          <a:prstGeom prst="rect">
            <a:avLst/>
          </a:prstGeom>
        </p:spPr>
        <p:txBody>
          <a:bodyPr vert="horz" wrap="square" lIns="0" tIns="8043" rIns="0" bIns="0" rtlCol="0">
            <a:spAutoFit/>
          </a:bodyPr>
          <a:lstStyle/>
          <a:p>
            <a:pPr marL="8467" marR="195166" lvl="0" indent="0" defTabSz="914400" rtl="0" eaLnBrk="1" fontAlgn="auto" latinLnBrk="0" hangingPunct="1">
              <a:lnSpc>
                <a:spcPct val="118300"/>
              </a:lnSpc>
              <a:spcBef>
                <a:spcPts val="63"/>
              </a:spcBef>
              <a:spcAft>
                <a:spcPts val="0"/>
              </a:spcAft>
              <a:buClrTx/>
              <a:buSzTx/>
              <a:buFontTx/>
              <a:buNone/>
              <a:tabLst>
                <a:tab pos="1122313" algn="l"/>
                <a:tab pos="2707352" algn="l"/>
              </a:tabLst>
              <a:defRPr/>
            </a:pPr>
            <a:r>
              <a:rPr kumimoji="0" sz="2000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Во главу угла ставится </a:t>
            </a:r>
            <a:r>
              <a:rPr kumimoji="0" sz="2000" b="0" i="0" u="none" strike="noStrike" kern="1200" cap="none" spc="-1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исполнение</a:t>
            </a:r>
            <a:r>
              <a:rPr kumimoji="0" b="0" i="0" u="none" strike="noStrike" kern="1200" cap="none" spc="-1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а </a:t>
            </a:r>
            <a:r>
              <a:rPr kumimoji="0" sz="2000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не  </a:t>
            </a:r>
            <a:r>
              <a:rPr kumimoji="0" sz="2000" b="0" i="0" u="none" strike="noStrike" kern="1200" cap="none" spc="-1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гипотезы</a:t>
            </a:r>
            <a:r>
              <a:rPr kumimoji="0" b="0" i="0" u="none" strike="noStrike" kern="1200" cap="none" spc="-1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	</a:t>
            </a:r>
            <a:r>
              <a:rPr kumimoji="0" sz="2000" b="0" i="0" u="none" strike="noStrike" kern="1200" cap="none" spc="-1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тестирование</a:t>
            </a:r>
            <a:r>
              <a:rPr kumimoji="0" b="0" i="0" u="none" strike="noStrike" kern="1200" cap="none" spc="-1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</a:t>
            </a:r>
            <a:r>
              <a:rPr kumimoji="0" lang="ru-RU" b="0" i="0" u="none" strike="noStrike" kern="1200" cap="none" spc="-1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-3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обучение</a:t>
            </a:r>
            <a:r>
              <a:rPr kumimoji="0" sz="2000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и</a:t>
            </a:r>
            <a:r>
              <a:rPr kumimoji="0" sz="2000" b="0" i="0" u="none" strike="noStrike" kern="1200" cap="none" spc="-20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2000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итерации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oto Sans"/>
              <a:ea typeface="+mn-ea"/>
              <a:cs typeface="Noto San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2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oto Sans"/>
              <a:ea typeface="+mn-ea"/>
              <a:cs typeface="Noto Sans"/>
            </a:endParaRPr>
          </a:p>
          <a:p>
            <a:pPr marL="8467" marR="446216" lvl="0" indent="0" defTabSz="914400" rtl="0" eaLnBrk="1" fontAlgn="auto" latinLnBrk="0" hangingPunct="1">
              <a:lnSpc>
                <a:spcPct val="118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338186" algn="l"/>
              </a:tabLst>
              <a:defRPr/>
            </a:pPr>
            <a:r>
              <a:rPr kumimoji="0" sz="2000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Традиционный </a:t>
            </a:r>
            <a:r>
              <a:rPr kumimoji="0" sz="2000" b="0" i="0" u="none" strike="noStrike" kern="1200" cap="none" spc="-1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бизнес</a:t>
            </a:r>
            <a:r>
              <a:rPr kumimoji="0" b="0" i="0" u="none" strike="noStrike" kern="1200" cap="none" spc="-1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-</a:t>
            </a:r>
            <a:r>
              <a:rPr kumimoji="0" sz="2000" b="0" i="0" u="none" strike="noStrike" kern="1200" cap="none" spc="-1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план</a:t>
            </a:r>
            <a:r>
              <a:rPr kumimoji="0" b="0" i="0" u="none" strike="noStrike" kern="1200" cap="none" spc="-1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</a:t>
            </a:r>
            <a:r>
              <a:rPr kumimoji="0" sz="2000" b="0" i="0" u="none" strike="noStrike" kern="1200" cap="none" spc="-3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не</a:t>
            </a:r>
            <a:r>
              <a:rPr kumimoji="0" sz="2000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 </a:t>
            </a:r>
            <a:r>
              <a:rPr kumimoji="0" sz="2000" b="0" i="0" u="none" strike="noStrike" kern="1200" cap="none" spc="-3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предусматривающий</a:t>
            </a:r>
            <a:r>
              <a:rPr kumimoji="0" lang="ru-RU" sz="2000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2000" b="0" i="0" u="none" strike="noStrike" kern="1200" cap="none" spc="-3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метода</a:t>
            </a:r>
            <a:r>
              <a:rPr kumimoji="0" sz="2000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проб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и</a:t>
            </a:r>
            <a:r>
              <a:rPr kumimoji="0" sz="2000" b="0" i="0" u="none" strike="noStrike" kern="1200" cap="none" spc="-28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2000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ошибок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oto Sans"/>
              <a:ea typeface="+mn-ea"/>
              <a:cs typeface="Noto San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oto Sans"/>
              <a:ea typeface="+mn-ea"/>
              <a:cs typeface="Noto Sans"/>
            </a:endParaRPr>
          </a:p>
          <a:p>
            <a:pPr marL="31328" marR="3387" lvl="0" indent="0" defTabSz="914400" rtl="0" eaLnBrk="1" fontAlgn="auto" latinLnBrk="0" hangingPunct="1">
              <a:lnSpc>
                <a:spcPct val="118200"/>
              </a:lnSpc>
              <a:spcBef>
                <a:spcPts val="3"/>
              </a:spcBef>
              <a:spcAft>
                <a:spcPts val="0"/>
              </a:spcAft>
              <a:buClrTx/>
              <a:buSzTx/>
              <a:buFontTx/>
              <a:buNone/>
              <a:tabLst>
                <a:tab pos="1411887" algn="l"/>
              </a:tabLst>
              <a:defRPr/>
            </a:pPr>
            <a:r>
              <a:rPr kumimoji="0" sz="2000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Преждевременное расширение масштабов</a:t>
            </a:r>
            <a:r>
              <a:rPr kumimoji="0" sz="2000" b="0" i="0" u="none" strike="noStrike" kern="1200" cap="none" spc="-26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2000" b="0" i="0" u="none" strike="noStrike" kern="1200" cap="none" spc="-1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из</a:t>
            </a:r>
            <a:r>
              <a:rPr kumimoji="0" b="0" i="0" u="none" strike="noStrike" kern="1200" cap="none" spc="-1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-</a:t>
            </a:r>
            <a:r>
              <a:rPr kumimoji="0" sz="2000" b="0" i="0" u="none" strike="noStrike" kern="1200" cap="none" spc="-1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за</a:t>
            </a:r>
            <a:r>
              <a:rPr kumimoji="0" sz="2000" b="0" i="0" u="none" strike="noStrike" kern="1200" cap="none" spc="-1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 </a:t>
            </a:r>
            <a:r>
              <a:rPr kumimoji="0" sz="2000" b="0" i="0" u="none" strike="noStrike" kern="1200" cap="none" spc="-3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чрезмерной</a:t>
            </a:r>
            <a:r>
              <a:rPr kumimoji="0" lang="ru-RU" sz="2000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2000" b="0" i="0" u="none" strike="noStrike" kern="1200" cap="none" spc="-3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уверенности</a:t>
            </a:r>
            <a:r>
              <a:rPr kumimoji="0" sz="2000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в</a:t>
            </a:r>
            <a:r>
              <a:rPr kumimoji="0" sz="2000" b="0" i="0" u="none" strike="noStrike" kern="1200" cap="none" spc="-15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2000" b="0" i="0" u="none" strike="noStrike" kern="1200" cap="none" spc="-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успехе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oto Sans"/>
              <a:ea typeface="+mn-ea"/>
              <a:cs typeface="Noto San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0B3857-A232-0067-F4CD-788BC84DC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2062829" y="2132207"/>
            <a:ext cx="6611004" cy="248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846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28348" y="5327475"/>
            <a:ext cx="7876317" cy="1056641"/>
          </a:xfrm>
        </p:spPr>
        <p:txBody>
          <a:bodyPr/>
          <a:lstStyle/>
          <a:p>
            <a:r>
              <a:rPr lang="ru-RU" dirty="0"/>
              <a:t>Сформулируйте свою бизнес идею, напишите её </a:t>
            </a:r>
          </a:p>
          <a:p>
            <a:r>
              <a:rPr lang="ru-RU" dirty="0"/>
              <a:t>Партнер задает вопрос начиная с «Почему……?»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415" y="471545"/>
            <a:ext cx="9620250" cy="444817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220" y="5327475"/>
            <a:ext cx="1822862" cy="109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872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236669" y="2009044"/>
            <a:ext cx="8078992" cy="2222489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044" marR="3387" lvl="0" indent="-423" algn="ctr" defTabSz="914400" rtl="0" eaLnBrk="1" fontAlgn="auto" latinLnBrk="0" hangingPunct="1">
              <a:lnSpc>
                <a:spcPct val="107800"/>
              </a:lnSpc>
              <a:spcBef>
                <a:spcPts val="6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334" b="0" i="0" u="none" strike="noStrike" kern="1200" cap="none" spc="-2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Вы </a:t>
            </a:r>
            <a:r>
              <a:rPr kumimoji="0" sz="3334" b="0" i="0" u="none" strike="noStrike" kern="1200" cap="none" spc="-3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должны </a:t>
            </a:r>
            <a:r>
              <a:rPr kumimoji="0" sz="3334" b="1" i="0" u="none" strike="noStrike" kern="1200" cap="none" spc="-3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подтвердить наличие  реальной</a:t>
            </a:r>
            <a:r>
              <a:rPr kumimoji="0" sz="3334" b="1" i="0" u="none" strike="noStrike" kern="1200" cap="none" spc="-29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3334" b="1" i="0" u="none" strike="noStrike" kern="1200" cap="none" spc="-3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проблемы</a:t>
            </a:r>
            <a:r>
              <a:rPr kumimoji="0" sz="3334" b="1" i="0" u="none" strike="noStrike" kern="1200" cap="none" spc="-289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3334" b="0" i="0" u="none" strike="noStrike" kern="1200" cap="none" spc="-5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клиента</a:t>
            </a:r>
            <a:r>
              <a:rPr kumimoji="0" sz="3167" b="0" i="0" u="none" strike="noStrike" kern="1200" cap="none" spc="-5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</a:t>
            </a:r>
            <a:r>
              <a:rPr kumimoji="0" sz="3167" b="0" i="0" u="none" strike="noStrike" kern="1200" cap="none" spc="-23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334" b="0" i="0" u="none" strike="noStrike" kern="1200" cap="none" spc="-3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которую</a:t>
            </a:r>
            <a:r>
              <a:rPr kumimoji="0" sz="3334" b="0" i="0" u="none" strike="noStrike" kern="1200" cap="none" spc="-21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3334" b="0" i="0" u="none" strike="noStrike" kern="1200" cap="none" spc="-2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вы</a:t>
            </a:r>
            <a:endParaRPr kumimoji="0" sz="3334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oto Sans"/>
              <a:ea typeface="+mn-ea"/>
              <a:cs typeface="Noto Sans"/>
            </a:endParaRPr>
          </a:p>
          <a:p>
            <a:pPr marL="0" marR="82130" lvl="0" indent="0" algn="ctr" defTabSz="914400" rtl="0" eaLnBrk="1" fontAlgn="auto" latinLnBrk="0" hangingPunct="1">
              <a:lnSpc>
                <a:spcPct val="100000"/>
              </a:lnSpc>
              <a:spcBef>
                <a:spcPts val="31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334" b="0" i="0" u="none" strike="noStrike" kern="1200" cap="none" spc="-3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хотите</a:t>
            </a:r>
            <a:r>
              <a:rPr kumimoji="0" sz="3334" b="0" i="0" u="none" strike="noStrike" kern="1200" cap="none" spc="-22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 </a:t>
            </a:r>
            <a:r>
              <a:rPr kumimoji="0" sz="3334" b="0" i="0" u="none" strike="noStrike" kern="1200" cap="none" spc="-3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/>
                <a:ea typeface="+mn-ea"/>
                <a:cs typeface="Noto Sans"/>
              </a:rPr>
              <a:t>решить</a:t>
            </a:r>
            <a:endParaRPr kumimoji="0" sz="3334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oto Sans"/>
              <a:ea typeface="+mn-ea"/>
              <a:cs typeface="Noto San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1F5682-DC48-74FB-B260-3D641B60E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8178" y="494231"/>
            <a:ext cx="3846909" cy="604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394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60450" y="3"/>
            <a:ext cx="11131550" cy="6858000"/>
          </a:xfrm>
          <a:custGeom>
            <a:avLst/>
            <a:gdLst/>
            <a:ahLst/>
            <a:cxnLst/>
            <a:rect l="l" t="t" r="r" b="b"/>
            <a:pathLst>
              <a:path w="16697325" h="10287000">
                <a:moveTo>
                  <a:pt x="0" y="10287000"/>
                </a:moveTo>
                <a:lnTo>
                  <a:pt x="16697325" y="10287000"/>
                </a:lnTo>
                <a:lnTo>
                  <a:pt x="16697325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1D1D1D"/>
          </a:solidFill>
        </p:spPr>
        <p:txBody>
          <a:bodyPr wrap="square" lIns="0" tIns="0" rIns="0" bIns="0" rtlCol="0"/>
          <a:lstStyle/>
          <a:p>
            <a:pPr defTabSz="609630"/>
            <a:endParaRPr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3"/>
            <a:ext cx="11128587" cy="6858000"/>
            <a:chOff x="0" y="5"/>
            <a:chExt cx="16692880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5"/>
              <a:ext cx="1590675" cy="10287000"/>
            </a:xfrm>
            <a:custGeom>
              <a:avLst/>
              <a:gdLst/>
              <a:ahLst/>
              <a:cxnLst/>
              <a:rect l="l" t="t" r="r" b="b"/>
              <a:pathLst>
                <a:path w="1590675" h="10287000">
                  <a:moveTo>
                    <a:pt x="1590675" y="10287000"/>
                  </a:moveTo>
                  <a:lnTo>
                    <a:pt x="0" y="10287000"/>
                  </a:lnTo>
                  <a:lnTo>
                    <a:pt x="0" y="0"/>
                  </a:lnTo>
                  <a:lnTo>
                    <a:pt x="1590675" y="0"/>
                  </a:lnTo>
                  <a:lnTo>
                    <a:pt x="1590675" y="10287000"/>
                  </a:lnTo>
                  <a:close/>
                </a:path>
              </a:pathLst>
            </a:custGeom>
            <a:solidFill>
              <a:srgbClr val="F7D417"/>
            </a:solidFill>
          </p:spPr>
          <p:txBody>
            <a:bodyPr wrap="square" lIns="0" tIns="0" rIns="0" bIns="0" rtlCol="0"/>
            <a:lstStyle/>
            <a:p>
              <a:pPr defTabSz="609630"/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4963" y="1020411"/>
              <a:ext cx="16687800" cy="22225"/>
            </a:xfrm>
            <a:custGeom>
              <a:avLst/>
              <a:gdLst/>
              <a:ahLst/>
              <a:cxnLst/>
              <a:rect l="l" t="t" r="r" b="b"/>
              <a:pathLst>
                <a:path w="16687800" h="22225">
                  <a:moveTo>
                    <a:pt x="16687440" y="22119"/>
                  </a:moveTo>
                  <a:lnTo>
                    <a:pt x="0" y="22119"/>
                  </a:lnTo>
                  <a:lnTo>
                    <a:pt x="0" y="0"/>
                  </a:lnTo>
                  <a:lnTo>
                    <a:pt x="16687440" y="0"/>
                  </a:lnTo>
                  <a:close/>
                </a:path>
              </a:pathLst>
            </a:custGeom>
            <a:solidFill>
              <a:srgbClr val="F7F7F7"/>
            </a:solidFill>
          </p:spPr>
          <p:txBody>
            <a:bodyPr wrap="square" lIns="0" tIns="0" rIns="0" bIns="0" rtlCol="0"/>
            <a:lstStyle/>
            <a:p>
              <a:pPr defTabSz="609630"/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" name="object 6"/>
          <p:cNvSpPr/>
          <p:nvPr/>
        </p:nvSpPr>
        <p:spPr>
          <a:xfrm>
            <a:off x="11519449" y="563105"/>
            <a:ext cx="284352" cy="2843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09630"/>
            <a:endParaRPr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63625" y="6094095"/>
            <a:ext cx="11125200" cy="14817"/>
          </a:xfrm>
          <a:custGeom>
            <a:avLst/>
            <a:gdLst/>
            <a:ahLst/>
            <a:cxnLst/>
            <a:rect l="l" t="t" r="r" b="b"/>
            <a:pathLst>
              <a:path w="16687800" h="22225">
                <a:moveTo>
                  <a:pt x="0" y="0"/>
                </a:moveTo>
                <a:lnTo>
                  <a:pt x="16687440" y="0"/>
                </a:lnTo>
                <a:lnTo>
                  <a:pt x="16687440" y="22119"/>
                </a:lnTo>
                <a:lnTo>
                  <a:pt x="0" y="22119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pPr defTabSz="609630"/>
            <a:endParaRPr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057978" y="1590842"/>
            <a:ext cx="4133839" cy="30860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09630"/>
            <a:endParaRPr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898010" y="1699910"/>
            <a:ext cx="5452110" cy="1315659"/>
          </a:xfrm>
          <a:prstGeom prst="rect">
            <a:avLst/>
          </a:prstGeom>
        </p:spPr>
        <p:txBody>
          <a:bodyPr vert="horz" wrap="square" lIns="0" tIns="161713" rIns="0" bIns="0" rtlCol="0">
            <a:spAutoFit/>
          </a:bodyPr>
          <a:lstStyle/>
          <a:p>
            <a:pPr marL="8467" marR="3387">
              <a:lnSpc>
                <a:spcPct val="117200"/>
              </a:lnSpc>
              <a:spcBef>
                <a:spcPts val="500"/>
              </a:spcBef>
              <a:tabLst>
                <a:tab pos="3568878" algn="l"/>
              </a:tabLst>
            </a:pPr>
            <a:r>
              <a:rPr lang="ru-RU" sz="3200" dirty="0">
                <a:solidFill>
                  <a:schemeClr val="bg1"/>
                </a:solidFill>
                <a:latin typeface="Noto Sans"/>
                <a:cs typeface="Noto Sans"/>
              </a:rPr>
              <a:t>С</a:t>
            </a:r>
            <a:r>
              <a:rPr sz="3200" dirty="0" err="1">
                <a:solidFill>
                  <a:schemeClr val="bg1"/>
                </a:solidFill>
                <a:latin typeface="Noto Sans"/>
                <a:cs typeface="Noto Sans"/>
              </a:rPr>
              <a:t>формулировать</a:t>
            </a:r>
            <a:r>
              <a:rPr sz="3200" dirty="0">
                <a:solidFill>
                  <a:schemeClr val="bg1"/>
                </a:solidFill>
                <a:latin typeface="Noto Sans"/>
                <a:cs typeface="Noto Sans"/>
              </a:rPr>
              <a:t>	гипотезы  о </a:t>
            </a:r>
            <a:r>
              <a:rPr sz="3200" b="1" dirty="0">
                <a:solidFill>
                  <a:schemeClr val="bg1"/>
                </a:solidFill>
                <a:latin typeface="Noto Sans"/>
                <a:cs typeface="Noto Sans"/>
              </a:rPr>
              <a:t>клиентских</a:t>
            </a:r>
            <a:r>
              <a:rPr sz="3200" b="1" spc="227" dirty="0">
                <a:solidFill>
                  <a:schemeClr val="bg1"/>
                </a:solidFill>
                <a:latin typeface="Noto Sans"/>
                <a:cs typeface="Noto Sans"/>
              </a:rPr>
              <a:t> </a:t>
            </a:r>
            <a:r>
              <a:rPr sz="3200" b="1" dirty="0">
                <a:solidFill>
                  <a:schemeClr val="bg1"/>
                </a:solidFill>
                <a:latin typeface="Noto Sans"/>
                <a:cs typeface="Noto Sans"/>
              </a:rPr>
              <a:t>сегментах</a:t>
            </a:r>
            <a:endParaRPr sz="3200" dirty="0">
              <a:solidFill>
                <a:schemeClr val="bg1"/>
              </a:solidFill>
              <a:latin typeface="Noto Sans"/>
              <a:cs typeface="Noto San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38890" y="4792867"/>
            <a:ext cx="5375063" cy="613972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 marR="3387" defTabSz="609630">
              <a:lnSpc>
                <a:spcPct val="117500"/>
              </a:lnSpc>
              <a:spcBef>
                <a:spcPts val="67"/>
              </a:spcBef>
            </a:pPr>
            <a:r>
              <a:rPr sz="1667" i="1" spc="-3" dirty="0">
                <a:solidFill>
                  <a:srgbClr val="FFFFFF"/>
                </a:solidFill>
                <a:latin typeface="Noto Sans"/>
                <a:cs typeface="Noto Sans"/>
              </a:rPr>
              <a:t>Клиентские сегменты </a:t>
            </a:r>
            <a:r>
              <a:rPr sz="1667" i="1" spc="-227" dirty="0">
                <a:solidFill>
                  <a:srgbClr val="FFFFFF"/>
                </a:solidFill>
                <a:latin typeface="Verdana"/>
                <a:cs typeface="Verdana"/>
              </a:rPr>
              <a:t>– </a:t>
            </a:r>
            <a:r>
              <a:rPr sz="1667" i="1" spc="-3" dirty="0">
                <a:solidFill>
                  <a:srgbClr val="FFFFFF"/>
                </a:solidFill>
                <a:latin typeface="Noto Sans"/>
                <a:cs typeface="Noto Sans"/>
              </a:rPr>
              <a:t>это группы потребителей</a:t>
            </a:r>
            <a:r>
              <a:rPr sz="1667" i="1" spc="-293" dirty="0">
                <a:solidFill>
                  <a:srgbClr val="FFFFFF"/>
                </a:solidFill>
                <a:latin typeface="Noto Sans"/>
                <a:cs typeface="Noto Sans"/>
              </a:rPr>
              <a:t> </a:t>
            </a:r>
            <a:r>
              <a:rPr sz="1667" i="1" dirty="0">
                <a:solidFill>
                  <a:srgbClr val="FFFFFF"/>
                </a:solidFill>
                <a:latin typeface="Noto Sans"/>
                <a:cs typeface="Noto Sans"/>
              </a:rPr>
              <a:t>с  </a:t>
            </a:r>
            <a:r>
              <a:rPr sz="1667" i="1" spc="-3" dirty="0">
                <a:solidFill>
                  <a:srgbClr val="FFFFFF"/>
                </a:solidFill>
                <a:latin typeface="Noto Sans"/>
                <a:cs typeface="Noto Sans"/>
              </a:rPr>
              <a:t>похожими </a:t>
            </a:r>
            <a:r>
              <a:rPr sz="1667" i="1" spc="-50" dirty="0">
                <a:solidFill>
                  <a:srgbClr val="FFFFFF"/>
                </a:solidFill>
                <a:latin typeface="Verdana"/>
                <a:cs typeface="Verdana"/>
              </a:rPr>
              <a:t>«</a:t>
            </a:r>
            <a:r>
              <a:rPr sz="1667" i="1" spc="-50" dirty="0">
                <a:solidFill>
                  <a:srgbClr val="FFFFFF"/>
                </a:solidFill>
                <a:latin typeface="Noto Sans"/>
                <a:cs typeface="Noto Sans"/>
              </a:rPr>
              <a:t>болями</a:t>
            </a:r>
            <a:r>
              <a:rPr sz="1667" i="1" spc="-50" dirty="0">
                <a:solidFill>
                  <a:srgbClr val="FFFFFF"/>
                </a:solidFill>
                <a:latin typeface="Verdana"/>
                <a:cs typeface="Verdana"/>
              </a:rPr>
              <a:t>» </a:t>
            </a:r>
            <a:r>
              <a:rPr sz="1667" i="1" dirty="0">
                <a:solidFill>
                  <a:srgbClr val="FFFFFF"/>
                </a:solidFill>
                <a:latin typeface="Noto Sans"/>
                <a:cs typeface="Noto Sans"/>
              </a:rPr>
              <a:t>и </a:t>
            </a:r>
            <a:r>
              <a:rPr sz="1667" i="1" spc="-3" dirty="0">
                <a:solidFill>
                  <a:srgbClr val="FFFFFF"/>
                </a:solidFill>
                <a:latin typeface="Noto Sans"/>
                <a:cs typeface="Noto Sans"/>
              </a:rPr>
              <a:t>шаблонами</a:t>
            </a:r>
            <a:r>
              <a:rPr sz="1667" i="1" spc="-217" dirty="0">
                <a:solidFill>
                  <a:srgbClr val="FFFFFF"/>
                </a:solidFill>
                <a:latin typeface="Noto Sans"/>
                <a:cs typeface="Noto Sans"/>
              </a:rPr>
              <a:t> </a:t>
            </a:r>
            <a:r>
              <a:rPr sz="1667" i="1" spc="-27" dirty="0">
                <a:solidFill>
                  <a:srgbClr val="FFFFFF"/>
                </a:solidFill>
                <a:latin typeface="Noto Sans"/>
                <a:cs typeface="Noto Sans"/>
              </a:rPr>
              <a:t>поведения</a:t>
            </a:r>
            <a:r>
              <a:rPr sz="1667" i="1" spc="-27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667">
              <a:solidFill>
                <a:prstClr val="black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527703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016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Производить </a:t>
            </a:r>
            <a:r>
              <a:rPr lang="ru-RU" b="1">
                <a:solidFill>
                  <a:srgbClr val="FF0000"/>
                </a:solidFill>
              </a:rPr>
              <a:t>то,  </a:t>
            </a:r>
            <a:r>
              <a:rPr lang="ru-RU" b="1" dirty="0">
                <a:solidFill>
                  <a:srgbClr val="FF0000"/>
                </a:solidFill>
              </a:rPr>
              <a:t>что потребляется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6792" y="3382685"/>
            <a:ext cx="4368108" cy="2574925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Для кого?</a:t>
            </a:r>
          </a:p>
          <a:p>
            <a:r>
              <a:rPr lang="ru-RU" dirty="0"/>
              <a:t>Зачем? </a:t>
            </a:r>
          </a:p>
          <a:p>
            <a:r>
              <a:rPr lang="ru-RU" dirty="0"/>
              <a:t>Что делать? 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65272" y="1825625"/>
            <a:ext cx="1801639" cy="37119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Изменения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65272" y="2405046"/>
            <a:ext cx="1801639" cy="37119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Проблемы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665271" y="2939200"/>
            <a:ext cx="1801639" cy="37119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Управление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28650" y="3694826"/>
            <a:ext cx="1937442" cy="548073"/>
          </a:xfrm>
          <a:prstGeom prst="rect">
            <a:avLst/>
          </a:prstGeom>
          <a:solidFill>
            <a:srgbClr val="FF0000"/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Принятие решений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674733" y="3694827"/>
            <a:ext cx="1801639" cy="54807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Реализация решений </a:t>
            </a:r>
          </a:p>
        </p:txBody>
      </p:sp>
      <p:cxnSp>
        <p:nvCxnSpPr>
          <p:cNvPr id="9" name="Прямая со стрелкой 8"/>
          <p:cNvCxnSpPr>
            <a:stCxn id="4" idx="2"/>
            <a:endCxn id="5" idx="0"/>
          </p:cNvCxnSpPr>
          <p:nvPr/>
        </p:nvCxnSpPr>
        <p:spPr>
          <a:xfrm>
            <a:off x="2566092" y="2196817"/>
            <a:ext cx="0" cy="208229"/>
          </a:xfrm>
          <a:prstGeom prst="straightConnector1">
            <a:avLst/>
          </a:prstGeom>
          <a:ln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2566092" y="2776238"/>
            <a:ext cx="0" cy="208229"/>
          </a:xfrm>
          <a:prstGeom prst="straightConnector1">
            <a:avLst/>
          </a:prstGeom>
          <a:ln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2004777" y="3310392"/>
            <a:ext cx="561315" cy="384434"/>
          </a:xfrm>
          <a:prstGeom prst="straightConnector1">
            <a:avLst/>
          </a:prstGeom>
          <a:ln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2566092" y="3310392"/>
            <a:ext cx="552262" cy="384434"/>
          </a:xfrm>
          <a:prstGeom prst="straightConnector1">
            <a:avLst/>
          </a:prstGeom>
          <a:ln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Животные насадки для ловли рыбы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3"/>
          <a:stretch/>
        </p:blipFill>
        <p:spPr bwMode="auto">
          <a:xfrm>
            <a:off x="4843037" y="3268941"/>
            <a:ext cx="3698577" cy="2199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6763" y="3283196"/>
            <a:ext cx="3189505" cy="212247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108970" y="1861361"/>
            <a:ext cx="54474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>
                <a:solidFill>
                  <a:schemeClr val="accent1">
                    <a:lumMod val="50000"/>
                  </a:schemeClr>
                </a:solidFill>
              </a:rPr>
              <a:t>Червяк должен нравиться рыбке, а не рыбаку  </a:t>
            </a:r>
          </a:p>
        </p:txBody>
      </p:sp>
    </p:spTree>
    <p:extLst>
      <p:ext uri="{BB962C8B-B14F-4D97-AF65-F5344CB8AC3E}">
        <p14:creationId xmlns:p14="http://schemas.microsoft.com/office/powerpoint/2010/main" val="2583491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❔ — что это значит? | Статусы, цитаты и афоризмы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17" t="15214" r="34809" b="16805"/>
          <a:stretch/>
        </p:blipFill>
        <p:spPr bwMode="auto">
          <a:xfrm>
            <a:off x="1612378" y="1923100"/>
            <a:ext cx="2985091" cy="368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object 14"/>
          <p:cNvSpPr/>
          <p:nvPr/>
        </p:nvSpPr>
        <p:spPr>
          <a:xfrm>
            <a:off x="7197" y="747422"/>
            <a:ext cx="12184803" cy="5501217"/>
          </a:xfrm>
          <a:custGeom>
            <a:avLst/>
            <a:gdLst/>
            <a:ahLst/>
            <a:cxnLst/>
            <a:rect l="l" t="t" r="r" b="b"/>
            <a:pathLst>
              <a:path w="18277205" h="8251825">
                <a:moveTo>
                  <a:pt x="15640139" y="0"/>
                </a:moveTo>
                <a:lnTo>
                  <a:pt x="0" y="0"/>
                </a:lnTo>
                <a:lnTo>
                  <a:pt x="0" y="22110"/>
                </a:lnTo>
                <a:lnTo>
                  <a:pt x="15640139" y="22110"/>
                </a:lnTo>
                <a:lnTo>
                  <a:pt x="15640139" y="0"/>
                </a:lnTo>
                <a:close/>
              </a:path>
              <a:path w="18277205" h="8251825">
                <a:moveTo>
                  <a:pt x="18276964" y="8229600"/>
                </a:moveTo>
                <a:lnTo>
                  <a:pt x="1589532" y="8229600"/>
                </a:lnTo>
                <a:lnTo>
                  <a:pt x="1589532" y="8251723"/>
                </a:lnTo>
                <a:lnTo>
                  <a:pt x="18276964" y="8251723"/>
                </a:lnTo>
                <a:lnTo>
                  <a:pt x="18276964" y="822960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pPr defTabSz="609630"/>
            <a:endParaRPr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30276" y="110146"/>
            <a:ext cx="3427730" cy="521639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defTabSz="609630"/>
            <a:r>
              <a:rPr sz="3334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oto Sans"/>
                <a:cs typeface="Noto Sans"/>
              </a:rPr>
              <a:t>Ваши гипотезы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912991" y="737299"/>
            <a:ext cx="5083548" cy="904350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algn="l"/>
            <a:r>
              <a:rPr lang="ru-RU" sz="1800" b="1" spc="27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</a:t>
            </a:r>
            <a:r>
              <a:rPr lang="ru-RU" sz="1800" b="1" spc="57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ИЕНТ</a:t>
            </a:r>
            <a:b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800" spc="-3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Определите</a:t>
            </a:r>
            <a:r>
              <a:rPr sz="1800" spc="-8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800" spc="-8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-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опишите</a:t>
            </a:r>
            <a:r>
              <a:rPr sz="1800" spc="-8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9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sz="1800" spc="-8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-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ваших  клиентских</a:t>
            </a:r>
            <a:r>
              <a:rPr sz="1800" spc="-7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-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сегмента</a:t>
            </a:r>
            <a:endParaRPr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45363" y="2224617"/>
            <a:ext cx="5791414" cy="3141886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defTabSz="609630"/>
            <a:r>
              <a:rPr lang="ru-RU" sz="1600" b="1" kern="500" spc="23" dirty="0">
                <a:latin typeface="Arial" panose="020B0604020202020204" pitchFamily="34" charset="0"/>
                <a:cs typeface="Arial" panose="020B0604020202020204" pitchFamily="34" charset="0"/>
              </a:rPr>
              <a:t>ПРОБЛЕМА</a:t>
            </a:r>
            <a:r>
              <a:rPr lang="ru-RU" sz="1600" kern="500" spc="2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kern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143093" defTabSz="609630"/>
            <a:r>
              <a:rPr sz="1600" spc="-3" dirty="0" err="1">
                <a:latin typeface="Arial" panose="020B0604020202020204" pitchFamily="34" charset="0"/>
                <a:cs typeface="Arial" panose="020B0604020202020204" pitchFamily="34" charset="0"/>
              </a:rPr>
              <a:t>Какие</a:t>
            </a:r>
            <a:r>
              <a:rPr sz="1600" spc="-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90" dirty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sz="1600" spc="-3" dirty="0">
                <a:latin typeface="Arial" panose="020B0604020202020204" pitchFamily="34" charset="0"/>
                <a:cs typeface="Arial" panose="020B0604020202020204" pitchFamily="34" charset="0"/>
              </a:rPr>
              <a:t>главных проблемы</a:t>
            </a:r>
            <a:r>
              <a:rPr sz="16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3" dirty="0">
                <a:latin typeface="Arial" panose="020B0604020202020204" pitchFamily="34" charset="0"/>
                <a:cs typeface="Arial" panose="020B0604020202020204" pitchFamily="34" charset="0"/>
              </a:rPr>
              <a:t>мешают  им</a:t>
            </a:r>
            <a:r>
              <a:rPr sz="1600" spc="-7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0" dirty="0" err="1">
                <a:latin typeface="Arial" panose="020B0604020202020204" pitchFamily="34" charset="0"/>
                <a:cs typeface="Arial" panose="020B0604020202020204" pitchFamily="34" charset="0"/>
              </a:rPr>
              <a:t>жить</a:t>
            </a:r>
            <a:r>
              <a:rPr sz="1600" spc="-1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1600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143093" defTabSz="609630"/>
            <a:endParaRPr lang="ru-RU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143093" defTabSz="609630"/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630"/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630"/>
            <a:r>
              <a:rPr sz="1600" b="1" spc="13" dirty="0"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endParaRPr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3387" defTabSz="609630"/>
            <a:r>
              <a:rPr sz="1600" spc="-3" dirty="0">
                <a:latin typeface="Arial" panose="020B0604020202020204" pitchFamily="34" charset="0"/>
                <a:cs typeface="Arial" panose="020B0604020202020204" pitchFamily="34" charset="0"/>
              </a:rPr>
              <a:t>Как вы можете решить эти проблемы  </a:t>
            </a:r>
            <a:r>
              <a:rPr sz="1600" spc="-3" dirty="0" err="1"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sz="1600" spc="-7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3" dirty="0" err="1">
                <a:latin typeface="Arial" panose="020B0604020202020204" pitchFamily="34" charset="0"/>
                <a:cs typeface="Arial" panose="020B0604020202020204" pitchFamily="34" charset="0"/>
              </a:rPr>
              <a:t>них</a:t>
            </a:r>
            <a:r>
              <a:rPr sz="1600" spc="-13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1600" spc="-1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3387" defTabSz="609630"/>
            <a:endParaRPr lang="ru-RU" sz="1600" spc="-1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3387" defTabSz="609630"/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630"/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630"/>
            <a:r>
              <a:rPr lang="ru-RU" sz="1600" b="1" spc="40" dirty="0">
                <a:latin typeface="Arial" panose="020B0604020202020204" pitchFamily="34" charset="0"/>
                <a:cs typeface="Arial" panose="020B0604020202020204" pitchFamily="34" charset="0"/>
              </a:rPr>
              <a:t>ВЫГОДА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630"/>
            <a:r>
              <a:rPr sz="1600" spc="-3" dirty="0" err="1">
                <a:latin typeface="Arial" panose="020B0604020202020204" pitchFamily="34" charset="0"/>
                <a:cs typeface="Arial" panose="020B0604020202020204" pitchFamily="34" charset="0"/>
              </a:rPr>
              <a:t>Какую</a:t>
            </a:r>
            <a:r>
              <a:rPr sz="1600" spc="-3" dirty="0">
                <a:latin typeface="Arial" panose="020B0604020202020204" pitchFamily="34" charset="0"/>
                <a:cs typeface="Arial" panose="020B0604020202020204" pitchFamily="34" charset="0"/>
              </a:rPr>
              <a:t> ценность получает</a:t>
            </a:r>
            <a:r>
              <a:rPr sz="1600" spc="-21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0" dirty="0">
                <a:latin typeface="Arial" panose="020B0604020202020204" pitchFamily="34" charset="0"/>
                <a:cs typeface="Arial" panose="020B0604020202020204" pitchFamily="34" charset="0"/>
              </a:rPr>
              <a:t>клиент?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V="1">
            <a:off x="409310" y="1798948"/>
            <a:ext cx="11598442" cy="38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409310" y="3138520"/>
            <a:ext cx="11598442" cy="38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V="1">
            <a:off x="332308" y="4496210"/>
            <a:ext cx="11598442" cy="38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V="1">
            <a:off x="332308" y="5749118"/>
            <a:ext cx="11598442" cy="38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093028" y="308531"/>
            <a:ext cx="38501" cy="54810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Зачем сегментировать рынок?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937" y="985174"/>
            <a:ext cx="3216743" cy="210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Шеврон 45"/>
          <p:cNvSpPr/>
          <p:nvPr/>
        </p:nvSpPr>
        <p:spPr>
          <a:xfrm rot="5400000">
            <a:off x="5900404" y="2977434"/>
            <a:ext cx="385247" cy="822409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7" name="Шеврон 46"/>
          <p:cNvSpPr/>
          <p:nvPr/>
        </p:nvSpPr>
        <p:spPr>
          <a:xfrm rot="5400000">
            <a:off x="5900404" y="4381469"/>
            <a:ext cx="385247" cy="822409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8" name="Шеврон 47"/>
          <p:cNvSpPr/>
          <p:nvPr/>
        </p:nvSpPr>
        <p:spPr>
          <a:xfrm rot="5400000">
            <a:off x="8557936" y="3012084"/>
            <a:ext cx="385247" cy="822409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9" name="Шеврон 48"/>
          <p:cNvSpPr/>
          <p:nvPr/>
        </p:nvSpPr>
        <p:spPr>
          <a:xfrm rot="5400000">
            <a:off x="11070180" y="3004352"/>
            <a:ext cx="385247" cy="822409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535937" y="385193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691179" y="383587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817036" y="3833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535937" y="481744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691179" y="480138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817036" y="47989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</a:t>
            </a:r>
          </a:p>
        </p:txBody>
      </p:sp>
      <p:sp>
        <p:nvSpPr>
          <p:cNvPr id="50" name="Двойная стрелка влево/вверх 49"/>
          <p:cNvSpPr/>
          <p:nvPr/>
        </p:nvSpPr>
        <p:spPr>
          <a:xfrm rot="10800000">
            <a:off x="5909912" y="865028"/>
            <a:ext cx="856648" cy="848269"/>
          </a:xfrm>
          <a:prstGeom prst="leftUp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Двойная стрелка влево/вверх 56"/>
          <p:cNvSpPr/>
          <p:nvPr/>
        </p:nvSpPr>
        <p:spPr>
          <a:xfrm rot="10800000">
            <a:off x="5852541" y="1984844"/>
            <a:ext cx="856648" cy="848269"/>
          </a:xfrm>
          <a:prstGeom prst="leftUp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029997" y="60346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Как найти своё дело? 3 способа выбрать нишу </a:t>
            </a:r>
            <a:r>
              <a:rPr lang="ru-RU" dirty="0">
                <a:solidFill>
                  <a:srgbClr val="0070C0"/>
                </a:solidFill>
                <a:hlinkClick r:id="rId5"/>
              </a:rPr>
              <a:t>https://youtu.be/l9dGG5ih9YY?feature=shared</a:t>
            </a:r>
            <a:r>
              <a:rPr lang="ru-RU" dirty="0">
                <a:solidFill>
                  <a:srgbClr val="0070C0"/>
                </a:solidFill>
              </a:rPr>
              <a:t>   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991" y="5934240"/>
            <a:ext cx="1713591" cy="75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074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222" y="538499"/>
            <a:ext cx="10515600" cy="1325563"/>
          </a:xfrm>
        </p:spPr>
        <p:txBody>
          <a:bodyPr>
            <a:normAutofit/>
          </a:bodyPr>
          <a:lstStyle/>
          <a:p>
            <a:r>
              <a:rPr lang="ru-RU" sz="6000" b="1" dirty="0">
                <a:solidFill>
                  <a:schemeClr val="accent1">
                    <a:lumMod val="50000"/>
                  </a:schemeClr>
                </a:solidFill>
              </a:rPr>
              <a:t>Домашняя работа: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5382" y="2195276"/>
            <a:ext cx="6046045" cy="4351338"/>
          </a:xfrm>
        </p:spPr>
        <p:txBody>
          <a:bodyPr>
            <a:noAutofit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ru-RU" sz="4000" dirty="0"/>
              <a:t>Обосновать вашу концепцию 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ru-RU" sz="4000" dirty="0"/>
              <a:t>Описать целевой сегмент 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ru-RU" sz="4000" dirty="0"/>
              <a:t>Найти конкурентов, попытаться заполнить таблицу </a:t>
            </a:r>
          </a:p>
        </p:txBody>
      </p:sp>
      <p:pic>
        <p:nvPicPr>
          <p:cNvPr id="3076" name="Picture 4" descr="Рисунок с натуры акварелью (50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747" y="656009"/>
            <a:ext cx="180022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Портреты людей акварелью. Курс Анастасии Кустовой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643" y="561367"/>
            <a:ext cx="2637817" cy="2637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Рисунок человека красками - 83 фот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185" y="3587987"/>
            <a:ext cx="1819275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Как рисовать людей. Курс Анастасии Кустовой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318" y="3587987"/>
            <a:ext cx="2588976" cy="2588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3262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5325" y="153989"/>
            <a:ext cx="10972800" cy="741361"/>
          </a:xfrm>
        </p:spPr>
        <p:txBody>
          <a:bodyPr/>
          <a:lstStyle/>
          <a:p>
            <a:r>
              <a:rPr lang="ru-RU" dirty="0"/>
              <a:t>Заполнить данные о конкуренте 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447899" y="940118"/>
          <a:ext cx="10972800" cy="498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7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3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71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894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КРИТЕРИИ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Конкурент 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Конкурент 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Конкурент 3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Конкурент 4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Производство (РК или зарубежные страны)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Опыт работы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Материал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Отзывы клиентов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Цена продукта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Реклам / продвижение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Сервис / обслуживание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Акции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Гарантия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«Фишка» - позиционирование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B731B5-F35D-49F2-AC6E-CED91390F91E}" type="slidenum">
              <a:rPr kumimoji="0" lang="ru-R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54359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Посмотрите на досуге если не хотите читать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89255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marL="0" lvl="0" indent="0">
              <a:spcAft>
                <a:spcPts val="0"/>
              </a:spcAft>
              <a:buNone/>
            </a:pPr>
            <a:r>
              <a:rPr lang="ru-RU" b="1" dirty="0">
                <a:solidFill>
                  <a:srgbClr val="0F0F0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Как найти своё дело? 3 способа выбрать нишу </a:t>
            </a:r>
            <a:r>
              <a:rPr lang="ru-RU" b="1" u="sng" dirty="0">
                <a:solidFill>
                  <a:srgbClr val="0563C1"/>
                </a:solidFill>
                <a:latin typeface="Arial" panose="020B0604020202020204" pitchFamily="34" charset="0"/>
                <a:ea typeface="Times New Roman" panose="02020603050405020304" pitchFamily="18" charset="0"/>
                <a:hlinkClick r:id="rId2"/>
              </a:rPr>
              <a:t>https://youtu.be/l9dGG5ih9YY?feature=shared</a:t>
            </a:r>
            <a:r>
              <a:rPr lang="ru-RU" b="1" dirty="0">
                <a:solidFill>
                  <a:srgbClr val="0F0F0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b="1" dirty="0">
                <a:solidFill>
                  <a:srgbClr val="0F0F0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Как протестировать бизнес-идею? 5 шагов к </a:t>
            </a:r>
            <a:r>
              <a:rPr lang="ru-RU" b="1">
                <a:solidFill>
                  <a:srgbClr val="0F0F0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созданию MVP, УТП  </a:t>
            </a:r>
            <a:r>
              <a:rPr lang="ru-RU" b="1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https://youtu.be/_-SQM9EwHLM?feature=shared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endParaRPr lang="ru-RU" b="1" dirty="0">
              <a:solidFill>
                <a:srgbClr val="0F0F0F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b="1" dirty="0">
                <a:solidFill>
                  <a:srgbClr val="0F0F0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Бизнес-план простым языком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b="1" u="sng" dirty="0">
                <a:solidFill>
                  <a:srgbClr val="0563C1"/>
                </a:solidFill>
                <a:latin typeface="Arial" panose="020B0604020202020204" pitchFamily="34" charset="0"/>
                <a:ea typeface="Times New Roman" panose="02020603050405020304" pitchFamily="18" charset="0"/>
                <a:hlinkClick r:id="rId4"/>
              </a:rPr>
              <a:t>https://youtu.be/zphlAceAnJM?feature=shared</a:t>
            </a:r>
            <a:r>
              <a:rPr lang="ru-RU" b="1" dirty="0">
                <a:solidFill>
                  <a:srgbClr val="0F0F0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b="1" dirty="0">
                <a:solidFill>
                  <a:srgbClr val="0F0F0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Выбор идеального места для бизнеса</a:t>
            </a:r>
          </a:p>
          <a:p>
            <a:pPr marL="0" indent="0">
              <a:spcAft>
                <a:spcPts val="0"/>
              </a:spcAft>
              <a:buNone/>
            </a:pPr>
            <a:r>
              <a:rPr lang="ru-RU" b="1" u="sng" dirty="0">
                <a:solidFill>
                  <a:srgbClr val="0F0F0F"/>
                </a:solidFill>
                <a:latin typeface="Arial" panose="020B0604020202020204" pitchFamily="34" charset="0"/>
                <a:ea typeface="Times New Roman" panose="02020603050405020304" pitchFamily="18" charset="0"/>
                <a:hlinkClick r:id="rId5"/>
              </a:rPr>
              <a:t>https://youtu.be/-96PM0KbzJ8?feature=shared</a:t>
            </a:r>
            <a:r>
              <a:rPr lang="ru-RU" b="1" dirty="0">
                <a:solidFill>
                  <a:srgbClr val="0F0F0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5896" y="4625189"/>
            <a:ext cx="3209925" cy="141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5308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937</TotalTime>
  <Words>706</Words>
  <Application>Microsoft Office PowerPoint</Application>
  <PresentationFormat>Широкоэкранный</PresentationFormat>
  <Paragraphs>139</Paragraphs>
  <Slides>16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16</vt:i4>
      </vt:variant>
    </vt:vector>
  </HeadingPairs>
  <TitlesOfParts>
    <vt:vector size="30" baseType="lpstr">
      <vt:lpstr>Arial</vt:lpstr>
      <vt:lpstr>Calibri</vt:lpstr>
      <vt:lpstr>Calibri Light</vt:lpstr>
      <vt:lpstr>Garamond</vt:lpstr>
      <vt:lpstr>Noto Sans</vt:lpstr>
      <vt:lpstr>Times New Roman</vt:lpstr>
      <vt:lpstr>Trebuchet MS</vt:lpstr>
      <vt:lpstr>Verdana</vt:lpstr>
      <vt:lpstr>Wingdings</vt:lpstr>
      <vt:lpstr>Тема Office</vt:lpstr>
      <vt:lpstr>1_Тема Office</vt:lpstr>
      <vt:lpstr>2_Тема Office</vt:lpstr>
      <vt:lpstr>3_Тема Office</vt:lpstr>
      <vt:lpstr>Край</vt:lpstr>
      <vt:lpstr>Обзорная лекция по бизнесу </vt:lpstr>
      <vt:lpstr>Политика курса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Причины смерти  компаний на  ранней стадии</vt:lpstr>
      <vt:lpstr>Иллюзии при запуске  стартапа</vt:lpstr>
      <vt:lpstr>Презентация PowerPoint</vt:lpstr>
      <vt:lpstr>Презентация PowerPoint</vt:lpstr>
      <vt:lpstr>Сформулировать гипотезы  о клиентских сегментах</vt:lpstr>
      <vt:lpstr>Производить то,  что потребляется </vt:lpstr>
      <vt:lpstr>КЛИЕНТ Определите и опишите 3 ваших  клиентских сегмента</vt:lpstr>
      <vt:lpstr>Домашняя работа: </vt:lpstr>
      <vt:lpstr>Заполнить данные о конкуренте </vt:lpstr>
      <vt:lpstr>Посмотрите на досуге если не хотите читать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HUAWEI</cp:lastModifiedBy>
  <cp:revision>83</cp:revision>
  <cp:lastPrinted>2023-11-06T02:53:38Z</cp:lastPrinted>
  <dcterms:created xsi:type="dcterms:W3CDTF">2023-10-29T14:56:54Z</dcterms:created>
  <dcterms:modified xsi:type="dcterms:W3CDTF">2025-02-09T16:55:45Z</dcterms:modified>
</cp:coreProperties>
</file>